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1.xml" ContentType="application/vnd.openxmlformats-officedocument.drawingml.chart+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2.xml" ContentType="application/vnd.openxmlformats-officedocument.drawingml.chart+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89"/>
  </p:notesMasterIdLst>
  <p:sldIdLst>
    <p:sldId id="258" r:id="rId2"/>
    <p:sldId id="259" r:id="rId3"/>
    <p:sldId id="261" r:id="rId4"/>
    <p:sldId id="265" r:id="rId5"/>
    <p:sldId id="260" r:id="rId6"/>
    <p:sldId id="266" r:id="rId7"/>
    <p:sldId id="271" r:id="rId8"/>
    <p:sldId id="267" r:id="rId9"/>
    <p:sldId id="268" r:id="rId10"/>
    <p:sldId id="269" r:id="rId11"/>
    <p:sldId id="270" r:id="rId12"/>
    <p:sldId id="273" r:id="rId13"/>
    <p:sldId id="274" r:id="rId14"/>
    <p:sldId id="275" r:id="rId15"/>
    <p:sldId id="272" r:id="rId16"/>
    <p:sldId id="276" r:id="rId17"/>
    <p:sldId id="277" r:id="rId18"/>
    <p:sldId id="278" r:id="rId19"/>
    <p:sldId id="282" r:id="rId20"/>
    <p:sldId id="279" r:id="rId21"/>
    <p:sldId id="281" r:id="rId22"/>
    <p:sldId id="280" r:id="rId23"/>
    <p:sldId id="283" r:id="rId24"/>
    <p:sldId id="284" r:id="rId25"/>
    <p:sldId id="293" r:id="rId26"/>
    <p:sldId id="294" r:id="rId27"/>
    <p:sldId id="295" r:id="rId28"/>
    <p:sldId id="296" r:id="rId29"/>
    <p:sldId id="297" r:id="rId30"/>
    <p:sldId id="298" r:id="rId31"/>
    <p:sldId id="300" r:id="rId32"/>
    <p:sldId id="299" r:id="rId33"/>
    <p:sldId id="302" r:id="rId34"/>
    <p:sldId id="303" r:id="rId35"/>
    <p:sldId id="304" r:id="rId36"/>
    <p:sldId id="305" r:id="rId37"/>
    <p:sldId id="306" r:id="rId38"/>
    <p:sldId id="307" r:id="rId39"/>
    <p:sldId id="285" r:id="rId40"/>
    <p:sldId id="308" r:id="rId41"/>
    <p:sldId id="286" r:id="rId42"/>
    <p:sldId id="322" r:id="rId43"/>
    <p:sldId id="353" r:id="rId44"/>
    <p:sldId id="354" r:id="rId45"/>
    <p:sldId id="355" r:id="rId46"/>
    <p:sldId id="289" r:id="rId47"/>
    <p:sldId id="313" r:id="rId48"/>
    <p:sldId id="312" r:id="rId49"/>
    <p:sldId id="315" r:id="rId50"/>
    <p:sldId id="314" r:id="rId51"/>
    <p:sldId id="317" r:id="rId52"/>
    <p:sldId id="316" r:id="rId53"/>
    <p:sldId id="318" r:id="rId54"/>
    <p:sldId id="309" r:id="rId55"/>
    <p:sldId id="311" r:id="rId56"/>
    <p:sldId id="290" r:id="rId57"/>
    <p:sldId id="319" r:id="rId58"/>
    <p:sldId id="323" r:id="rId59"/>
    <p:sldId id="324" r:id="rId60"/>
    <p:sldId id="325" r:id="rId61"/>
    <p:sldId id="326" r:id="rId62"/>
    <p:sldId id="327" r:id="rId63"/>
    <p:sldId id="328" r:id="rId64"/>
    <p:sldId id="329" r:id="rId65"/>
    <p:sldId id="291" r:id="rId66"/>
    <p:sldId id="331" r:id="rId67"/>
    <p:sldId id="333" r:id="rId68"/>
    <p:sldId id="340" r:id="rId69"/>
    <p:sldId id="341" r:id="rId70"/>
    <p:sldId id="336" r:id="rId71"/>
    <p:sldId id="339" r:id="rId72"/>
    <p:sldId id="338" r:id="rId73"/>
    <p:sldId id="337" r:id="rId74"/>
    <p:sldId id="332" r:id="rId75"/>
    <p:sldId id="342" r:id="rId76"/>
    <p:sldId id="343" r:id="rId77"/>
    <p:sldId id="344" r:id="rId78"/>
    <p:sldId id="345" r:id="rId79"/>
    <p:sldId id="346" r:id="rId80"/>
    <p:sldId id="348" r:id="rId81"/>
    <p:sldId id="350" r:id="rId82"/>
    <p:sldId id="349" r:id="rId83"/>
    <p:sldId id="262" r:id="rId84"/>
    <p:sldId id="263" r:id="rId85"/>
    <p:sldId id="351" r:id="rId86"/>
    <p:sldId id="264" r:id="rId87"/>
    <p:sldId id="352" r:id="rId88"/>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78" autoAdjust="0"/>
    <p:restoredTop sz="85938" autoAdjust="0"/>
  </p:normalViewPr>
  <p:slideViewPr>
    <p:cSldViewPr>
      <p:cViewPr varScale="1">
        <p:scale>
          <a:sx n="76" d="100"/>
          <a:sy n="76" d="100"/>
        </p:scale>
        <p:origin x="-1642"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4499025374135695E-2"/>
          <c:y val="6.506375234410762E-2"/>
          <c:w val="0.85850490699254378"/>
          <c:h val="0.80104894201379151"/>
        </c:manualLayout>
      </c:layout>
      <c:scatterChart>
        <c:scatterStyle val="lineMarker"/>
        <c:varyColors val="0"/>
        <c:ser>
          <c:idx val="0"/>
          <c:order val="0"/>
          <c:spPr>
            <a:ln w="28575">
              <a:noFill/>
            </a:ln>
          </c:spPr>
          <c:xVal>
            <c:numRef>
              <c:f>גיליון1!$A$1:$A$20</c:f>
              <c:numCache>
                <c:formatCode>General</c:formatCode>
                <c:ptCount val="20"/>
                <c:pt idx="0">
                  <c:v>1</c:v>
                </c:pt>
                <c:pt idx="1">
                  <c:v>2</c:v>
                </c:pt>
                <c:pt idx="2">
                  <c:v>3</c:v>
                </c:pt>
                <c:pt idx="3">
                  <c:v>4</c:v>
                </c:pt>
                <c:pt idx="4">
                  <c:v>5</c:v>
                </c:pt>
                <c:pt idx="5">
                  <c:v>6</c:v>
                </c:pt>
                <c:pt idx="6">
                  <c:v>7</c:v>
                </c:pt>
                <c:pt idx="7">
                  <c:v>8</c:v>
                </c:pt>
                <c:pt idx="8">
                  <c:v>9</c:v>
                </c:pt>
                <c:pt idx="9">
                  <c:v>10</c:v>
                </c:pt>
                <c:pt idx="10">
                  <c:v>1</c:v>
                </c:pt>
                <c:pt idx="11">
                  <c:v>2</c:v>
                </c:pt>
                <c:pt idx="12">
                  <c:v>3</c:v>
                </c:pt>
                <c:pt idx="13">
                  <c:v>4</c:v>
                </c:pt>
                <c:pt idx="14">
                  <c:v>5</c:v>
                </c:pt>
                <c:pt idx="15">
                  <c:v>6</c:v>
                </c:pt>
                <c:pt idx="16">
                  <c:v>7</c:v>
                </c:pt>
                <c:pt idx="17">
                  <c:v>8</c:v>
                </c:pt>
                <c:pt idx="18">
                  <c:v>9</c:v>
                </c:pt>
                <c:pt idx="19">
                  <c:v>10</c:v>
                </c:pt>
              </c:numCache>
            </c:numRef>
          </c:xVal>
          <c:yVal>
            <c:numRef>
              <c:f>גיליון1!$B$1:$B$20</c:f>
              <c:numCache>
                <c:formatCode>General</c:formatCode>
                <c:ptCount val="20"/>
                <c:pt idx="0">
                  <c:v>1</c:v>
                </c:pt>
                <c:pt idx="1">
                  <c:v>1</c:v>
                </c:pt>
                <c:pt idx="2">
                  <c:v>1</c:v>
                </c:pt>
                <c:pt idx="3">
                  <c:v>1</c:v>
                </c:pt>
                <c:pt idx="4">
                  <c:v>1</c:v>
                </c:pt>
                <c:pt idx="5">
                  <c:v>1</c:v>
                </c:pt>
                <c:pt idx="6">
                  <c:v>1</c:v>
                </c:pt>
                <c:pt idx="7">
                  <c:v>1</c:v>
                </c:pt>
                <c:pt idx="8">
                  <c:v>1</c:v>
                </c:pt>
                <c:pt idx="9">
                  <c:v>1</c:v>
                </c:pt>
                <c:pt idx="10">
                  <c:v>2</c:v>
                </c:pt>
                <c:pt idx="11">
                  <c:v>2</c:v>
                </c:pt>
                <c:pt idx="12">
                  <c:v>2</c:v>
                </c:pt>
                <c:pt idx="13">
                  <c:v>2</c:v>
                </c:pt>
                <c:pt idx="14">
                  <c:v>2</c:v>
                </c:pt>
                <c:pt idx="15">
                  <c:v>2</c:v>
                </c:pt>
                <c:pt idx="16">
                  <c:v>2</c:v>
                </c:pt>
                <c:pt idx="17">
                  <c:v>2</c:v>
                </c:pt>
                <c:pt idx="18">
                  <c:v>2</c:v>
                </c:pt>
                <c:pt idx="19">
                  <c:v>2</c:v>
                </c:pt>
              </c:numCache>
            </c:numRef>
          </c:yVal>
          <c:smooth val="0"/>
        </c:ser>
        <c:dLbls>
          <c:showLegendKey val="0"/>
          <c:showVal val="0"/>
          <c:showCatName val="0"/>
          <c:showSerName val="0"/>
          <c:showPercent val="0"/>
          <c:showBubbleSize val="0"/>
        </c:dLbls>
        <c:axId val="167219584"/>
        <c:axId val="167221120"/>
      </c:scatterChart>
      <c:valAx>
        <c:axId val="167219584"/>
        <c:scaling>
          <c:orientation val="minMax"/>
        </c:scaling>
        <c:delete val="0"/>
        <c:axPos val="b"/>
        <c:numFmt formatCode="General" sourceLinked="1"/>
        <c:majorTickMark val="out"/>
        <c:minorTickMark val="none"/>
        <c:tickLblPos val="nextTo"/>
        <c:crossAx val="167221120"/>
        <c:crosses val="autoZero"/>
        <c:crossBetween val="midCat"/>
      </c:valAx>
      <c:valAx>
        <c:axId val="167221120"/>
        <c:scaling>
          <c:orientation val="minMax"/>
        </c:scaling>
        <c:delete val="0"/>
        <c:axPos val="l"/>
        <c:majorGridlines>
          <c:spPr>
            <a:ln>
              <a:noFill/>
            </a:ln>
          </c:spPr>
        </c:majorGridlines>
        <c:numFmt formatCode="General" sourceLinked="1"/>
        <c:majorTickMark val="out"/>
        <c:minorTickMark val="none"/>
        <c:tickLblPos val="nextTo"/>
        <c:crossAx val="167219584"/>
        <c:crosses val="autoZero"/>
        <c:crossBetween val="midCat"/>
      </c:valAx>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he-IL"/>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xVal>
            <c:numRef>
              <c:f>גיליון1!$A$57:$A$67</c:f>
              <c:numCache>
                <c:formatCode>General</c:formatCode>
                <c:ptCount val="11"/>
                <c:pt idx="0">
                  <c:v>1</c:v>
                </c:pt>
                <c:pt idx="1">
                  <c:v>2</c:v>
                </c:pt>
                <c:pt idx="2">
                  <c:v>3</c:v>
                </c:pt>
                <c:pt idx="3">
                  <c:v>4</c:v>
                </c:pt>
                <c:pt idx="4">
                  <c:v>5</c:v>
                </c:pt>
                <c:pt idx="5">
                  <c:v>6</c:v>
                </c:pt>
                <c:pt idx="6">
                  <c:v>7</c:v>
                </c:pt>
                <c:pt idx="7">
                  <c:v>8</c:v>
                </c:pt>
                <c:pt idx="8">
                  <c:v>9</c:v>
                </c:pt>
                <c:pt idx="9">
                  <c:v>10</c:v>
                </c:pt>
                <c:pt idx="10">
                  <c:v>5.5</c:v>
                </c:pt>
              </c:numCache>
            </c:numRef>
          </c:xVal>
          <c:yVal>
            <c:numRef>
              <c:f>גיליון1!$B$57:$B$67</c:f>
              <c:numCache>
                <c:formatCode>General</c:formatCode>
                <c:ptCount val="11"/>
                <c:pt idx="0">
                  <c:v>1</c:v>
                </c:pt>
                <c:pt idx="1">
                  <c:v>2</c:v>
                </c:pt>
                <c:pt idx="2">
                  <c:v>3</c:v>
                </c:pt>
                <c:pt idx="3">
                  <c:v>4</c:v>
                </c:pt>
                <c:pt idx="4">
                  <c:v>5</c:v>
                </c:pt>
                <c:pt idx="5">
                  <c:v>6</c:v>
                </c:pt>
                <c:pt idx="6">
                  <c:v>7</c:v>
                </c:pt>
                <c:pt idx="7">
                  <c:v>8</c:v>
                </c:pt>
                <c:pt idx="8">
                  <c:v>9</c:v>
                </c:pt>
                <c:pt idx="9">
                  <c:v>10</c:v>
                </c:pt>
                <c:pt idx="10">
                  <c:v>4</c:v>
                </c:pt>
              </c:numCache>
            </c:numRef>
          </c:yVal>
          <c:smooth val="0"/>
        </c:ser>
        <c:dLbls>
          <c:showLegendKey val="0"/>
          <c:showVal val="0"/>
          <c:showCatName val="0"/>
          <c:showSerName val="0"/>
          <c:showPercent val="0"/>
          <c:showBubbleSize val="0"/>
        </c:dLbls>
        <c:axId val="136530560"/>
        <c:axId val="136532352"/>
      </c:scatterChart>
      <c:valAx>
        <c:axId val="136530560"/>
        <c:scaling>
          <c:orientation val="minMax"/>
        </c:scaling>
        <c:delete val="0"/>
        <c:axPos val="b"/>
        <c:numFmt formatCode="General" sourceLinked="1"/>
        <c:majorTickMark val="out"/>
        <c:minorTickMark val="none"/>
        <c:tickLblPos val="nextTo"/>
        <c:crossAx val="136532352"/>
        <c:crosses val="autoZero"/>
        <c:crossBetween val="midCat"/>
      </c:valAx>
      <c:valAx>
        <c:axId val="136532352"/>
        <c:scaling>
          <c:orientation val="minMax"/>
        </c:scaling>
        <c:delete val="0"/>
        <c:axPos val="l"/>
        <c:majorGridlines/>
        <c:numFmt formatCode="General" sourceLinked="1"/>
        <c:majorTickMark val="out"/>
        <c:minorTickMark val="none"/>
        <c:tickLblPos val="nextTo"/>
        <c:crossAx val="136530560"/>
        <c:crosses val="autoZero"/>
        <c:crossBetween val="midCat"/>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200FDE-FD92-45B2-977C-7220C9000476}" type="doc">
      <dgm:prSet loTypeId="urn:microsoft.com/office/officeart/2005/8/layout/orgChart1" loCatId="hierarchy" qsTypeId="urn:microsoft.com/office/officeart/2005/8/quickstyle/simple3" qsCatId="simple" csTypeId="urn:microsoft.com/office/officeart/2005/8/colors/accent1_2" csCatId="accent1" phldr="1"/>
      <dgm:spPr/>
      <dgm:t>
        <a:bodyPr/>
        <a:lstStyle/>
        <a:p>
          <a:pPr rtl="1"/>
          <a:endParaRPr lang="he-IL"/>
        </a:p>
      </dgm:t>
    </dgm:pt>
    <dgm:pt modelId="{C0F0CB11-A46F-41BE-86B0-FF99B30366C9}">
      <dgm:prSet phldrT="[טקסט]"/>
      <dgm:spPr/>
      <dgm:t>
        <a:bodyPr/>
        <a:lstStyle/>
        <a:p>
          <a:pPr rtl="1"/>
          <a:r>
            <a:rPr lang="en-US" dirty="0" smtClean="0"/>
            <a:t>Supervised learning</a:t>
          </a:r>
          <a:endParaRPr lang="he-IL" dirty="0"/>
        </a:p>
      </dgm:t>
    </dgm:pt>
    <dgm:pt modelId="{2F07BE1F-9AD2-45CD-AE3D-82D446513EE3}" type="parTrans" cxnId="{3856B907-EA05-4913-8494-304BCF1B3E82}">
      <dgm:prSet/>
      <dgm:spPr/>
      <dgm:t>
        <a:bodyPr/>
        <a:lstStyle/>
        <a:p>
          <a:pPr rtl="1"/>
          <a:endParaRPr lang="he-IL"/>
        </a:p>
      </dgm:t>
    </dgm:pt>
    <dgm:pt modelId="{3434B041-6A6B-4F97-921D-139B5D13881B}" type="sibTrans" cxnId="{3856B907-EA05-4913-8494-304BCF1B3E82}">
      <dgm:prSet/>
      <dgm:spPr/>
      <dgm:t>
        <a:bodyPr/>
        <a:lstStyle/>
        <a:p>
          <a:pPr rtl="1"/>
          <a:endParaRPr lang="he-IL"/>
        </a:p>
      </dgm:t>
    </dgm:pt>
    <dgm:pt modelId="{7ECA4E5E-289D-45CF-845E-DC47B1215097}">
      <dgm:prSet phldrT="[טקסט]"/>
      <dgm:spPr/>
      <dgm:t>
        <a:bodyPr/>
        <a:lstStyle/>
        <a:p>
          <a:pPr rtl="1"/>
          <a:r>
            <a:rPr lang="en-US" dirty="0" smtClean="0"/>
            <a:t>Active learning</a:t>
          </a:r>
          <a:endParaRPr lang="he-IL" dirty="0"/>
        </a:p>
      </dgm:t>
    </dgm:pt>
    <dgm:pt modelId="{DA8537B7-A7B3-44E6-87F7-78F8EB919EDF}" type="parTrans" cxnId="{0A0D24EE-50D4-40C3-9B3E-7D6CBB1EB3E5}">
      <dgm:prSet/>
      <dgm:spPr/>
      <dgm:t>
        <a:bodyPr/>
        <a:lstStyle/>
        <a:p>
          <a:pPr rtl="1"/>
          <a:endParaRPr lang="he-IL"/>
        </a:p>
      </dgm:t>
    </dgm:pt>
    <dgm:pt modelId="{FC882387-1EC8-40E9-A048-487F107C3738}" type="sibTrans" cxnId="{0A0D24EE-50D4-40C3-9B3E-7D6CBB1EB3E5}">
      <dgm:prSet/>
      <dgm:spPr/>
      <dgm:t>
        <a:bodyPr/>
        <a:lstStyle/>
        <a:p>
          <a:pPr rtl="1"/>
          <a:endParaRPr lang="he-IL"/>
        </a:p>
      </dgm:t>
    </dgm:pt>
    <dgm:pt modelId="{24684598-2BB3-4B19-8C05-7093D4BE769B}">
      <dgm:prSet phldrT="[טקסט]"/>
      <dgm:spPr/>
      <dgm:t>
        <a:bodyPr/>
        <a:lstStyle/>
        <a:p>
          <a:pPr rtl="1"/>
          <a:r>
            <a:rPr lang="en-US" dirty="0" smtClean="0"/>
            <a:t>Passive learning</a:t>
          </a:r>
          <a:endParaRPr lang="he-IL" dirty="0"/>
        </a:p>
      </dgm:t>
    </dgm:pt>
    <dgm:pt modelId="{46985881-FC45-45E8-BAC9-9FEBA0C21C11}" type="parTrans" cxnId="{9A2B27C5-1209-49DA-A72D-20606BE2E5CC}">
      <dgm:prSet/>
      <dgm:spPr/>
      <dgm:t>
        <a:bodyPr/>
        <a:lstStyle/>
        <a:p>
          <a:pPr rtl="1"/>
          <a:endParaRPr lang="he-IL"/>
        </a:p>
      </dgm:t>
    </dgm:pt>
    <dgm:pt modelId="{3DBF780A-7273-4E7C-A42E-E663A02BA850}" type="sibTrans" cxnId="{9A2B27C5-1209-49DA-A72D-20606BE2E5CC}">
      <dgm:prSet/>
      <dgm:spPr/>
      <dgm:t>
        <a:bodyPr/>
        <a:lstStyle/>
        <a:p>
          <a:pPr rtl="1"/>
          <a:endParaRPr lang="he-IL"/>
        </a:p>
      </dgm:t>
    </dgm:pt>
    <dgm:pt modelId="{57D6A2A6-9E6A-4C11-8C72-0CE37EDAE046}">
      <dgm:prSet/>
      <dgm:spPr/>
      <dgm:t>
        <a:bodyPr/>
        <a:lstStyle/>
        <a:p>
          <a:pPr rtl="1"/>
          <a:r>
            <a:rPr lang="en-US" dirty="0" smtClean="0"/>
            <a:t>Online learning</a:t>
          </a:r>
          <a:endParaRPr lang="he-IL" dirty="0"/>
        </a:p>
      </dgm:t>
    </dgm:pt>
    <dgm:pt modelId="{B6333428-A0A6-43C4-B9CA-A14C0F617929}" type="parTrans" cxnId="{59B729A7-1F42-443E-960C-885EF47A10C0}">
      <dgm:prSet/>
      <dgm:spPr/>
      <dgm:t>
        <a:bodyPr/>
        <a:lstStyle/>
        <a:p>
          <a:pPr rtl="1"/>
          <a:endParaRPr lang="he-IL"/>
        </a:p>
      </dgm:t>
    </dgm:pt>
    <dgm:pt modelId="{BB88547C-E314-45D3-8246-DA6B7FBA6954}" type="sibTrans" cxnId="{59B729A7-1F42-443E-960C-885EF47A10C0}">
      <dgm:prSet/>
      <dgm:spPr/>
      <dgm:t>
        <a:bodyPr/>
        <a:lstStyle/>
        <a:p>
          <a:pPr rtl="1"/>
          <a:endParaRPr lang="he-IL"/>
        </a:p>
      </dgm:t>
    </dgm:pt>
    <dgm:pt modelId="{410F7D5F-5760-4496-AAB4-69AC9CE2D0C5}">
      <dgm:prSet/>
      <dgm:spPr/>
      <dgm:t>
        <a:bodyPr/>
        <a:lstStyle/>
        <a:p>
          <a:pPr rtl="1"/>
          <a:r>
            <a:rPr lang="en-US" dirty="0" smtClean="0"/>
            <a:t>Offline learning</a:t>
          </a:r>
          <a:endParaRPr lang="he-IL" dirty="0"/>
        </a:p>
      </dgm:t>
    </dgm:pt>
    <dgm:pt modelId="{4A04D13D-F10A-4059-8B33-53BD050D6BA3}" type="parTrans" cxnId="{EAABCBA8-9D31-44A1-BD55-EFC5876A9580}">
      <dgm:prSet/>
      <dgm:spPr/>
      <dgm:t>
        <a:bodyPr/>
        <a:lstStyle/>
        <a:p>
          <a:pPr rtl="1"/>
          <a:endParaRPr lang="he-IL"/>
        </a:p>
      </dgm:t>
    </dgm:pt>
    <dgm:pt modelId="{938FF21F-DB7B-473C-8F8C-EA5A6E19E225}" type="sibTrans" cxnId="{EAABCBA8-9D31-44A1-BD55-EFC5876A9580}">
      <dgm:prSet/>
      <dgm:spPr/>
      <dgm:t>
        <a:bodyPr/>
        <a:lstStyle/>
        <a:p>
          <a:pPr rtl="1"/>
          <a:endParaRPr lang="he-IL"/>
        </a:p>
      </dgm:t>
    </dgm:pt>
    <dgm:pt modelId="{54DCDBDC-B2F0-499A-993A-10572586DD03}">
      <dgm:prSet/>
      <dgm:spPr/>
      <dgm:t>
        <a:bodyPr/>
        <a:lstStyle/>
        <a:p>
          <a:pPr rtl="1"/>
          <a:r>
            <a:rPr lang="en-US" dirty="0" smtClean="0"/>
            <a:t>Reinforcement learning</a:t>
          </a:r>
          <a:endParaRPr lang="he-IL" dirty="0"/>
        </a:p>
      </dgm:t>
    </dgm:pt>
    <dgm:pt modelId="{3CFD307B-7C8B-4998-82DD-1DCE33096EB2}" type="parTrans" cxnId="{DC2CA47A-A299-4226-BB52-882FC3DB942B}">
      <dgm:prSet/>
      <dgm:spPr/>
      <dgm:t>
        <a:bodyPr/>
        <a:lstStyle/>
        <a:p>
          <a:pPr rtl="1"/>
          <a:endParaRPr lang="he-IL"/>
        </a:p>
      </dgm:t>
    </dgm:pt>
    <dgm:pt modelId="{2D051384-288A-4435-B734-ED6EC8A65034}" type="sibTrans" cxnId="{DC2CA47A-A299-4226-BB52-882FC3DB942B}">
      <dgm:prSet/>
      <dgm:spPr/>
      <dgm:t>
        <a:bodyPr/>
        <a:lstStyle/>
        <a:p>
          <a:pPr rtl="1"/>
          <a:endParaRPr lang="he-IL"/>
        </a:p>
      </dgm:t>
    </dgm:pt>
    <dgm:pt modelId="{B9D5D4AE-5661-4AAE-BC73-9E1079D150D6}" type="pres">
      <dgm:prSet presAssocID="{30200FDE-FD92-45B2-977C-7220C9000476}" presName="hierChild1" presStyleCnt="0">
        <dgm:presLayoutVars>
          <dgm:orgChart val="1"/>
          <dgm:chPref val="1"/>
          <dgm:dir/>
          <dgm:animOne val="branch"/>
          <dgm:animLvl val="lvl"/>
          <dgm:resizeHandles/>
        </dgm:presLayoutVars>
      </dgm:prSet>
      <dgm:spPr/>
      <dgm:t>
        <a:bodyPr/>
        <a:lstStyle/>
        <a:p>
          <a:pPr rtl="1"/>
          <a:endParaRPr lang="he-IL"/>
        </a:p>
      </dgm:t>
    </dgm:pt>
    <dgm:pt modelId="{DE4470AA-3DF0-4E82-8B08-0A275200DEA4}" type="pres">
      <dgm:prSet presAssocID="{C0F0CB11-A46F-41BE-86B0-FF99B30366C9}" presName="hierRoot1" presStyleCnt="0">
        <dgm:presLayoutVars>
          <dgm:hierBranch val="init"/>
        </dgm:presLayoutVars>
      </dgm:prSet>
      <dgm:spPr/>
    </dgm:pt>
    <dgm:pt modelId="{D7866C53-D761-4CF3-A982-17EB19BB687A}" type="pres">
      <dgm:prSet presAssocID="{C0F0CB11-A46F-41BE-86B0-FF99B30366C9}" presName="rootComposite1" presStyleCnt="0"/>
      <dgm:spPr/>
    </dgm:pt>
    <dgm:pt modelId="{C615535D-8674-4381-BCA0-C591870F0E60}" type="pres">
      <dgm:prSet presAssocID="{C0F0CB11-A46F-41BE-86B0-FF99B30366C9}" presName="rootText1" presStyleLbl="node0" presStyleIdx="0" presStyleCnt="1" custLinFactNeighborX="-7220" custLinFactNeighborY="7550">
        <dgm:presLayoutVars>
          <dgm:chPref val="3"/>
        </dgm:presLayoutVars>
      </dgm:prSet>
      <dgm:spPr/>
      <dgm:t>
        <a:bodyPr/>
        <a:lstStyle/>
        <a:p>
          <a:pPr rtl="1"/>
          <a:endParaRPr lang="he-IL"/>
        </a:p>
      </dgm:t>
    </dgm:pt>
    <dgm:pt modelId="{CD63E7F9-7459-4A9B-B596-399FEEDD5C0A}" type="pres">
      <dgm:prSet presAssocID="{C0F0CB11-A46F-41BE-86B0-FF99B30366C9}" presName="rootConnector1" presStyleLbl="node1" presStyleIdx="0" presStyleCnt="0"/>
      <dgm:spPr/>
      <dgm:t>
        <a:bodyPr/>
        <a:lstStyle/>
        <a:p>
          <a:pPr rtl="1"/>
          <a:endParaRPr lang="he-IL"/>
        </a:p>
      </dgm:t>
    </dgm:pt>
    <dgm:pt modelId="{AADD484F-8FB2-4D44-97F0-5D82FE1B196C}" type="pres">
      <dgm:prSet presAssocID="{C0F0CB11-A46F-41BE-86B0-FF99B30366C9}" presName="hierChild2" presStyleCnt="0"/>
      <dgm:spPr/>
    </dgm:pt>
    <dgm:pt modelId="{A46662A4-14A4-4184-B612-CF6FB9FDFE3F}" type="pres">
      <dgm:prSet presAssocID="{DA8537B7-A7B3-44E6-87F7-78F8EB919EDF}" presName="Name37" presStyleLbl="parChTrans1D2" presStyleIdx="0" presStyleCnt="2"/>
      <dgm:spPr/>
      <dgm:t>
        <a:bodyPr/>
        <a:lstStyle/>
        <a:p>
          <a:pPr rtl="1"/>
          <a:endParaRPr lang="he-IL"/>
        </a:p>
      </dgm:t>
    </dgm:pt>
    <dgm:pt modelId="{D290E02A-9CE1-4AB6-8E93-F7896464656A}" type="pres">
      <dgm:prSet presAssocID="{7ECA4E5E-289D-45CF-845E-DC47B1215097}" presName="hierRoot2" presStyleCnt="0">
        <dgm:presLayoutVars>
          <dgm:hierBranch val="init"/>
        </dgm:presLayoutVars>
      </dgm:prSet>
      <dgm:spPr/>
    </dgm:pt>
    <dgm:pt modelId="{CB47D0CE-22FE-4647-A419-63CC36E166F9}" type="pres">
      <dgm:prSet presAssocID="{7ECA4E5E-289D-45CF-845E-DC47B1215097}" presName="rootComposite" presStyleCnt="0"/>
      <dgm:spPr/>
    </dgm:pt>
    <dgm:pt modelId="{C7D5B36F-268D-4613-A34A-E938CFF0CAC6}" type="pres">
      <dgm:prSet presAssocID="{7ECA4E5E-289D-45CF-845E-DC47B1215097}" presName="rootText" presStyleLbl="node2" presStyleIdx="0" presStyleCnt="2">
        <dgm:presLayoutVars>
          <dgm:chPref val="3"/>
        </dgm:presLayoutVars>
      </dgm:prSet>
      <dgm:spPr/>
      <dgm:t>
        <a:bodyPr/>
        <a:lstStyle/>
        <a:p>
          <a:pPr rtl="1"/>
          <a:endParaRPr lang="he-IL"/>
        </a:p>
      </dgm:t>
    </dgm:pt>
    <dgm:pt modelId="{F7AAE0FA-F4D0-4D7C-8473-7E2C5130899C}" type="pres">
      <dgm:prSet presAssocID="{7ECA4E5E-289D-45CF-845E-DC47B1215097}" presName="rootConnector" presStyleLbl="node2" presStyleIdx="0" presStyleCnt="2"/>
      <dgm:spPr/>
      <dgm:t>
        <a:bodyPr/>
        <a:lstStyle/>
        <a:p>
          <a:pPr rtl="1"/>
          <a:endParaRPr lang="he-IL"/>
        </a:p>
      </dgm:t>
    </dgm:pt>
    <dgm:pt modelId="{78845224-0E8D-4DB9-B016-476F8DABB473}" type="pres">
      <dgm:prSet presAssocID="{7ECA4E5E-289D-45CF-845E-DC47B1215097}" presName="hierChild4" presStyleCnt="0"/>
      <dgm:spPr/>
    </dgm:pt>
    <dgm:pt modelId="{669586A4-EC9F-4C87-85C1-7F2CC14A8A42}" type="pres">
      <dgm:prSet presAssocID="{7ECA4E5E-289D-45CF-845E-DC47B1215097}" presName="hierChild5" presStyleCnt="0"/>
      <dgm:spPr/>
    </dgm:pt>
    <dgm:pt modelId="{FDDF2FE5-5D12-4F2D-9031-9936D502911A}" type="pres">
      <dgm:prSet presAssocID="{46985881-FC45-45E8-BAC9-9FEBA0C21C11}" presName="Name37" presStyleLbl="parChTrans1D2" presStyleIdx="1" presStyleCnt="2"/>
      <dgm:spPr/>
      <dgm:t>
        <a:bodyPr/>
        <a:lstStyle/>
        <a:p>
          <a:pPr rtl="1"/>
          <a:endParaRPr lang="he-IL"/>
        </a:p>
      </dgm:t>
    </dgm:pt>
    <dgm:pt modelId="{662B28DB-B755-46D7-A804-D0C83D46BDC1}" type="pres">
      <dgm:prSet presAssocID="{24684598-2BB3-4B19-8C05-7093D4BE769B}" presName="hierRoot2" presStyleCnt="0">
        <dgm:presLayoutVars>
          <dgm:hierBranch val="init"/>
        </dgm:presLayoutVars>
      </dgm:prSet>
      <dgm:spPr/>
    </dgm:pt>
    <dgm:pt modelId="{A487E31A-B75E-404C-8F14-A761A16735F6}" type="pres">
      <dgm:prSet presAssocID="{24684598-2BB3-4B19-8C05-7093D4BE769B}" presName="rootComposite" presStyleCnt="0"/>
      <dgm:spPr/>
    </dgm:pt>
    <dgm:pt modelId="{3F42D9F5-9438-4C0A-AAA3-88665C571763}" type="pres">
      <dgm:prSet presAssocID="{24684598-2BB3-4B19-8C05-7093D4BE769B}" presName="rootText" presStyleLbl="node2" presStyleIdx="1" presStyleCnt="2">
        <dgm:presLayoutVars>
          <dgm:chPref val="3"/>
        </dgm:presLayoutVars>
      </dgm:prSet>
      <dgm:spPr/>
      <dgm:t>
        <a:bodyPr/>
        <a:lstStyle/>
        <a:p>
          <a:pPr rtl="1"/>
          <a:endParaRPr lang="he-IL"/>
        </a:p>
      </dgm:t>
    </dgm:pt>
    <dgm:pt modelId="{BC1B1BDF-609D-49AD-B46C-41C560FDEBE4}" type="pres">
      <dgm:prSet presAssocID="{24684598-2BB3-4B19-8C05-7093D4BE769B}" presName="rootConnector" presStyleLbl="node2" presStyleIdx="1" presStyleCnt="2"/>
      <dgm:spPr/>
      <dgm:t>
        <a:bodyPr/>
        <a:lstStyle/>
        <a:p>
          <a:pPr rtl="1"/>
          <a:endParaRPr lang="he-IL"/>
        </a:p>
      </dgm:t>
    </dgm:pt>
    <dgm:pt modelId="{54DA9220-2DB4-4F38-971A-9EFAF43A1632}" type="pres">
      <dgm:prSet presAssocID="{24684598-2BB3-4B19-8C05-7093D4BE769B}" presName="hierChild4" presStyleCnt="0"/>
      <dgm:spPr/>
    </dgm:pt>
    <dgm:pt modelId="{A10B7165-5371-4F39-8873-A3D5413FD3EE}" type="pres">
      <dgm:prSet presAssocID="{B6333428-A0A6-43C4-B9CA-A14C0F617929}" presName="Name37" presStyleLbl="parChTrans1D3" presStyleIdx="0" presStyleCnt="3"/>
      <dgm:spPr/>
      <dgm:t>
        <a:bodyPr/>
        <a:lstStyle/>
        <a:p>
          <a:pPr rtl="1"/>
          <a:endParaRPr lang="he-IL"/>
        </a:p>
      </dgm:t>
    </dgm:pt>
    <dgm:pt modelId="{1B8818D1-75D5-48CB-94EB-9A44D2537859}" type="pres">
      <dgm:prSet presAssocID="{57D6A2A6-9E6A-4C11-8C72-0CE37EDAE046}" presName="hierRoot2" presStyleCnt="0">
        <dgm:presLayoutVars>
          <dgm:hierBranch val="init"/>
        </dgm:presLayoutVars>
      </dgm:prSet>
      <dgm:spPr/>
    </dgm:pt>
    <dgm:pt modelId="{F68279C3-71E9-45F2-B372-1B105DFF68C3}" type="pres">
      <dgm:prSet presAssocID="{57D6A2A6-9E6A-4C11-8C72-0CE37EDAE046}" presName="rootComposite" presStyleCnt="0"/>
      <dgm:spPr/>
    </dgm:pt>
    <dgm:pt modelId="{9340546E-8DCB-44BB-919D-3E1E5020C16C}" type="pres">
      <dgm:prSet presAssocID="{57D6A2A6-9E6A-4C11-8C72-0CE37EDAE046}" presName="rootText" presStyleLbl="node3" presStyleIdx="0" presStyleCnt="3">
        <dgm:presLayoutVars>
          <dgm:chPref val="3"/>
        </dgm:presLayoutVars>
      </dgm:prSet>
      <dgm:spPr/>
      <dgm:t>
        <a:bodyPr/>
        <a:lstStyle/>
        <a:p>
          <a:pPr rtl="1"/>
          <a:endParaRPr lang="he-IL"/>
        </a:p>
      </dgm:t>
    </dgm:pt>
    <dgm:pt modelId="{ED6EBE3C-659D-4B8A-AB99-60AFE678459E}" type="pres">
      <dgm:prSet presAssocID="{57D6A2A6-9E6A-4C11-8C72-0CE37EDAE046}" presName="rootConnector" presStyleLbl="node3" presStyleIdx="0" presStyleCnt="3"/>
      <dgm:spPr/>
      <dgm:t>
        <a:bodyPr/>
        <a:lstStyle/>
        <a:p>
          <a:pPr rtl="1"/>
          <a:endParaRPr lang="he-IL"/>
        </a:p>
      </dgm:t>
    </dgm:pt>
    <dgm:pt modelId="{38765A43-21F1-4A22-BB74-10BBE47728D3}" type="pres">
      <dgm:prSet presAssocID="{57D6A2A6-9E6A-4C11-8C72-0CE37EDAE046}" presName="hierChild4" presStyleCnt="0"/>
      <dgm:spPr/>
    </dgm:pt>
    <dgm:pt modelId="{ED1E8E43-83F1-4766-BFD9-561528212691}" type="pres">
      <dgm:prSet presAssocID="{57D6A2A6-9E6A-4C11-8C72-0CE37EDAE046}" presName="hierChild5" presStyleCnt="0"/>
      <dgm:spPr/>
    </dgm:pt>
    <dgm:pt modelId="{DD1EFB8A-E22C-4795-99BC-85F36A857B55}" type="pres">
      <dgm:prSet presAssocID="{3CFD307B-7C8B-4998-82DD-1DCE33096EB2}" presName="Name37" presStyleLbl="parChTrans1D3" presStyleIdx="1" presStyleCnt="3"/>
      <dgm:spPr/>
      <dgm:t>
        <a:bodyPr/>
        <a:lstStyle/>
        <a:p>
          <a:pPr rtl="1"/>
          <a:endParaRPr lang="he-IL"/>
        </a:p>
      </dgm:t>
    </dgm:pt>
    <dgm:pt modelId="{14A76CCA-FCB8-4297-A20A-F08B8FA06C26}" type="pres">
      <dgm:prSet presAssocID="{54DCDBDC-B2F0-499A-993A-10572586DD03}" presName="hierRoot2" presStyleCnt="0">
        <dgm:presLayoutVars>
          <dgm:hierBranch val="init"/>
        </dgm:presLayoutVars>
      </dgm:prSet>
      <dgm:spPr/>
    </dgm:pt>
    <dgm:pt modelId="{D4EF997E-2540-4D27-8186-13DA5E5CB1AA}" type="pres">
      <dgm:prSet presAssocID="{54DCDBDC-B2F0-499A-993A-10572586DD03}" presName="rootComposite" presStyleCnt="0"/>
      <dgm:spPr/>
    </dgm:pt>
    <dgm:pt modelId="{334EE7F5-D8E4-4BB3-B688-71EF802FBC4A}" type="pres">
      <dgm:prSet presAssocID="{54DCDBDC-B2F0-499A-993A-10572586DD03}" presName="rootText" presStyleLbl="node3" presStyleIdx="1" presStyleCnt="3">
        <dgm:presLayoutVars>
          <dgm:chPref val="3"/>
        </dgm:presLayoutVars>
      </dgm:prSet>
      <dgm:spPr/>
      <dgm:t>
        <a:bodyPr/>
        <a:lstStyle/>
        <a:p>
          <a:pPr rtl="1"/>
          <a:endParaRPr lang="he-IL"/>
        </a:p>
      </dgm:t>
    </dgm:pt>
    <dgm:pt modelId="{711D9ECF-9EBB-4BE8-B03E-504CDC87AE46}" type="pres">
      <dgm:prSet presAssocID="{54DCDBDC-B2F0-499A-993A-10572586DD03}" presName="rootConnector" presStyleLbl="node3" presStyleIdx="1" presStyleCnt="3"/>
      <dgm:spPr/>
      <dgm:t>
        <a:bodyPr/>
        <a:lstStyle/>
        <a:p>
          <a:pPr rtl="1"/>
          <a:endParaRPr lang="he-IL"/>
        </a:p>
      </dgm:t>
    </dgm:pt>
    <dgm:pt modelId="{E8948E62-1303-489E-809D-E0E4E4F4862F}" type="pres">
      <dgm:prSet presAssocID="{54DCDBDC-B2F0-499A-993A-10572586DD03}" presName="hierChild4" presStyleCnt="0"/>
      <dgm:spPr/>
    </dgm:pt>
    <dgm:pt modelId="{62CBD3B5-9AB3-4491-83CF-2C968860A8ED}" type="pres">
      <dgm:prSet presAssocID="{54DCDBDC-B2F0-499A-993A-10572586DD03}" presName="hierChild5" presStyleCnt="0"/>
      <dgm:spPr/>
    </dgm:pt>
    <dgm:pt modelId="{E1163451-B0B9-4576-83D8-B7760BA757C2}" type="pres">
      <dgm:prSet presAssocID="{4A04D13D-F10A-4059-8B33-53BD050D6BA3}" presName="Name37" presStyleLbl="parChTrans1D3" presStyleIdx="2" presStyleCnt="3"/>
      <dgm:spPr/>
      <dgm:t>
        <a:bodyPr/>
        <a:lstStyle/>
        <a:p>
          <a:pPr rtl="1"/>
          <a:endParaRPr lang="he-IL"/>
        </a:p>
      </dgm:t>
    </dgm:pt>
    <dgm:pt modelId="{3F1F352C-E43A-46B9-AEA6-A568D309D9F3}" type="pres">
      <dgm:prSet presAssocID="{410F7D5F-5760-4496-AAB4-69AC9CE2D0C5}" presName="hierRoot2" presStyleCnt="0">
        <dgm:presLayoutVars>
          <dgm:hierBranch val="init"/>
        </dgm:presLayoutVars>
      </dgm:prSet>
      <dgm:spPr/>
    </dgm:pt>
    <dgm:pt modelId="{07F739E7-A15D-4CC6-A503-5DB4E8149AB5}" type="pres">
      <dgm:prSet presAssocID="{410F7D5F-5760-4496-AAB4-69AC9CE2D0C5}" presName="rootComposite" presStyleCnt="0"/>
      <dgm:spPr/>
    </dgm:pt>
    <dgm:pt modelId="{14D7FF3B-41AF-4037-8383-8C97DD735CAC}" type="pres">
      <dgm:prSet presAssocID="{410F7D5F-5760-4496-AAB4-69AC9CE2D0C5}" presName="rootText" presStyleLbl="node3" presStyleIdx="2" presStyleCnt="3">
        <dgm:presLayoutVars>
          <dgm:chPref val="3"/>
        </dgm:presLayoutVars>
      </dgm:prSet>
      <dgm:spPr/>
      <dgm:t>
        <a:bodyPr/>
        <a:lstStyle/>
        <a:p>
          <a:pPr rtl="1"/>
          <a:endParaRPr lang="he-IL"/>
        </a:p>
      </dgm:t>
    </dgm:pt>
    <dgm:pt modelId="{C359182B-CA32-49BD-BF8D-649553183AB9}" type="pres">
      <dgm:prSet presAssocID="{410F7D5F-5760-4496-AAB4-69AC9CE2D0C5}" presName="rootConnector" presStyleLbl="node3" presStyleIdx="2" presStyleCnt="3"/>
      <dgm:spPr/>
      <dgm:t>
        <a:bodyPr/>
        <a:lstStyle/>
        <a:p>
          <a:pPr rtl="1"/>
          <a:endParaRPr lang="he-IL"/>
        </a:p>
      </dgm:t>
    </dgm:pt>
    <dgm:pt modelId="{C8CBDE13-EA9A-4257-AFD5-AC1CF25C88B4}" type="pres">
      <dgm:prSet presAssocID="{410F7D5F-5760-4496-AAB4-69AC9CE2D0C5}" presName="hierChild4" presStyleCnt="0"/>
      <dgm:spPr/>
    </dgm:pt>
    <dgm:pt modelId="{7CCA0D67-BB90-475F-98C0-B878E8A1F53E}" type="pres">
      <dgm:prSet presAssocID="{410F7D5F-5760-4496-AAB4-69AC9CE2D0C5}" presName="hierChild5" presStyleCnt="0"/>
      <dgm:spPr/>
    </dgm:pt>
    <dgm:pt modelId="{57FF63CA-23CF-43FF-918E-D5F17393DDEA}" type="pres">
      <dgm:prSet presAssocID="{24684598-2BB3-4B19-8C05-7093D4BE769B}" presName="hierChild5" presStyleCnt="0"/>
      <dgm:spPr/>
    </dgm:pt>
    <dgm:pt modelId="{F39C8733-6397-4423-9422-5D35ADB7682D}" type="pres">
      <dgm:prSet presAssocID="{C0F0CB11-A46F-41BE-86B0-FF99B30366C9}" presName="hierChild3" presStyleCnt="0"/>
      <dgm:spPr/>
    </dgm:pt>
  </dgm:ptLst>
  <dgm:cxnLst>
    <dgm:cxn modelId="{9A2B27C5-1209-49DA-A72D-20606BE2E5CC}" srcId="{C0F0CB11-A46F-41BE-86B0-FF99B30366C9}" destId="{24684598-2BB3-4B19-8C05-7093D4BE769B}" srcOrd="1" destOrd="0" parTransId="{46985881-FC45-45E8-BAC9-9FEBA0C21C11}" sibTransId="{3DBF780A-7273-4E7C-A42E-E663A02BA850}"/>
    <dgm:cxn modelId="{ACC21EEB-8009-4653-A705-55F6FB14BCAD}" type="presOf" srcId="{46985881-FC45-45E8-BAC9-9FEBA0C21C11}" destId="{FDDF2FE5-5D12-4F2D-9031-9936D502911A}" srcOrd="0" destOrd="0" presId="urn:microsoft.com/office/officeart/2005/8/layout/orgChart1"/>
    <dgm:cxn modelId="{69E75B70-B1F6-411E-BD28-977DD402B73A}" type="presOf" srcId="{B6333428-A0A6-43C4-B9CA-A14C0F617929}" destId="{A10B7165-5371-4F39-8873-A3D5413FD3EE}" srcOrd="0" destOrd="0" presId="urn:microsoft.com/office/officeart/2005/8/layout/orgChart1"/>
    <dgm:cxn modelId="{27C52E0E-0E3C-4587-BA43-63EA07025FFD}" type="presOf" srcId="{24684598-2BB3-4B19-8C05-7093D4BE769B}" destId="{3F42D9F5-9438-4C0A-AAA3-88665C571763}" srcOrd="0" destOrd="0" presId="urn:microsoft.com/office/officeart/2005/8/layout/orgChart1"/>
    <dgm:cxn modelId="{896D7ACA-EC56-4BEF-8E17-21CFF517ACED}" type="presOf" srcId="{410F7D5F-5760-4496-AAB4-69AC9CE2D0C5}" destId="{C359182B-CA32-49BD-BF8D-649553183AB9}" srcOrd="1" destOrd="0" presId="urn:microsoft.com/office/officeart/2005/8/layout/orgChart1"/>
    <dgm:cxn modelId="{A961C770-A3C8-4751-8445-6A3712C76E1D}" type="presOf" srcId="{7ECA4E5E-289D-45CF-845E-DC47B1215097}" destId="{C7D5B36F-268D-4613-A34A-E938CFF0CAC6}" srcOrd="0" destOrd="0" presId="urn:microsoft.com/office/officeart/2005/8/layout/orgChart1"/>
    <dgm:cxn modelId="{FD7C4263-00AD-446B-AEC9-4A4214FF29FF}" type="presOf" srcId="{7ECA4E5E-289D-45CF-845E-DC47B1215097}" destId="{F7AAE0FA-F4D0-4D7C-8473-7E2C5130899C}" srcOrd="1" destOrd="0" presId="urn:microsoft.com/office/officeart/2005/8/layout/orgChart1"/>
    <dgm:cxn modelId="{C92297E5-76F8-4038-8DE7-ECD63B153149}" type="presOf" srcId="{57D6A2A6-9E6A-4C11-8C72-0CE37EDAE046}" destId="{ED6EBE3C-659D-4B8A-AB99-60AFE678459E}" srcOrd="1" destOrd="0" presId="urn:microsoft.com/office/officeart/2005/8/layout/orgChart1"/>
    <dgm:cxn modelId="{EAC265C7-A74F-492A-82A2-3F493AEC79C1}" type="presOf" srcId="{410F7D5F-5760-4496-AAB4-69AC9CE2D0C5}" destId="{14D7FF3B-41AF-4037-8383-8C97DD735CAC}" srcOrd="0" destOrd="0" presId="urn:microsoft.com/office/officeart/2005/8/layout/orgChart1"/>
    <dgm:cxn modelId="{8CEBE4D5-9292-409F-8537-C27DA04747FF}" type="presOf" srcId="{30200FDE-FD92-45B2-977C-7220C9000476}" destId="{B9D5D4AE-5661-4AAE-BC73-9E1079D150D6}" srcOrd="0" destOrd="0" presId="urn:microsoft.com/office/officeart/2005/8/layout/orgChart1"/>
    <dgm:cxn modelId="{3856B907-EA05-4913-8494-304BCF1B3E82}" srcId="{30200FDE-FD92-45B2-977C-7220C9000476}" destId="{C0F0CB11-A46F-41BE-86B0-FF99B30366C9}" srcOrd="0" destOrd="0" parTransId="{2F07BE1F-9AD2-45CD-AE3D-82D446513EE3}" sibTransId="{3434B041-6A6B-4F97-921D-139B5D13881B}"/>
    <dgm:cxn modelId="{E84F8ADB-D2F1-4419-8177-0FB4A3B78F10}" type="presOf" srcId="{C0F0CB11-A46F-41BE-86B0-FF99B30366C9}" destId="{C615535D-8674-4381-BCA0-C591870F0E60}" srcOrd="0" destOrd="0" presId="urn:microsoft.com/office/officeart/2005/8/layout/orgChart1"/>
    <dgm:cxn modelId="{46D789A2-8567-4C4A-A7B7-8B98E6CAD99F}" type="presOf" srcId="{54DCDBDC-B2F0-499A-993A-10572586DD03}" destId="{711D9ECF-9EBB-4BE8-B03E-504CDC87AE46}" srcOrd="1" destOrd="0" presId="urn:microsoft.com/office/officeart/2005/8/layout/orgChart1"/>
    <dgm:cxn modelId="{B9645EA2-063C-4B49-BF6C-BF258FB021E4}" type="presOf" srcId="{4A04D13D-F10A-4059-8B33-53BD050D6BA3}" destId="{E1163451-B0B9-4576-83D8-B7760BA757C2}" srcOrd="0" destOrd="0" presId="urn:microsoft.com/office/officeart/2005/8/layout/orgChart1"/>
    <dgm:cxn modelId="{3273FA69-2214-487A-A651-DCB46F1D677C}" type="presOf" srcId="{24684598-2BB3-4B19-8C05-7093D4BE769B}" destId="{BC1B1BDF-609D-49AD-B46C-41C560FDEBE4}" srcOrd="1" destOrd="0" presId="urn:microsoft.com/office/officeart/2005/8/layout/orgChart1"/>
    <dgm:cxn modelId="{DC2CA47A-A299-4226-BB52-882FC3DB942B}" srcId="{24684598-2BB3-4B19-8C05-7093D4BE769B}" destId="{54DCDBDC-B2F0-499A-993A-10572586DD03}" srcOrd="1" destOrd="0" parTransId="{3CFD307B-7C8B-4998-82DD-1DCE33096EB2}" sibTransId="{2D051384-288A-4435-B734-ED6EC8A65034}"/>
    <dgm:cxn modelId="{59B729A7-1F42-443E-960C-885EF47A10C0}" srcId="{24684598-2BB3-4B19-8C05-7093D4BE769B}" destId="{57D6A2A6-9E6A-4C11-8C72-0CE37EDAE046}" srcOrd="0" destOrd="0" parTransId="{B6333428-A0A6-43C4-B9CA-A14C0F617929}" sibTransId="{BB88547C-E314-45D3-8246-DA6B7FBA6954}"/>
    <dgm:cxn modelId="{293B71E7-26BF-4D60-8781-4BFC529A7CC9}" type="presOf" srcId="{54DCDBDC-B2F0-499A-993A-10572586DD03}" destId="{334EE7F5-D8E4-4BB3-B688-71EF802FBC4A}" srcOrd="0" destOrd="0" presId="urn:microsoft.com/office/officeart/2005/8/layout/orgChart1"/>
    <dgm:cxn modelId="{EAABCBA8-9D31-44A1-BD55-EFC5876A9580}" srcId="{24684598-2BB3-4B19-8C05-7093D4BE769B}" destId="{410F7D5F-5760-4496-AAB4-69AC9CE2D0C5}" srcOrd="2" destOrd="0" parTransId="{4A04D13D-F10A-4059-8B33-53BD050D6BA3}" sibTransId="{938FF21F-DB7B-473C-8F8C-EA5A6E19E225}"/>
    <dgm:cxn modelId="{A9028593-3604-4356-95D2-4FD9B2962A19}" type="presOf" srcId="{C0F0CB11-A46F-41BE-86B0-FF99B30366C9}" destId="{CD63E7F9-7459-4A9B-B596-399FEEDD5C0A}" srcOrd="1" destOrd="0" presId="urn:microsoft.com/office/officeart/2005/8/layout/orgChart1"/>
    <dgm:cxn modelId="{B5A93340-36EA-4F8B-A318-B650A99C4FF8}" type="presOf" srcId="{3CFD307B-7C8B-4998-82DD-1DCE33096EB2}" destId="{DD1EFB8A-E22C-4795-99BC-85F36A857B55}" srcOrd="0" destOrd="0" presId="urn:microsoft.com/office/officeart/2005/8/layout/orgChart1"/>
    <dgm:cxn modelId="{623A3DA8-0B33-478E-81E6-88D567DDAB51}" type="presOf" srcId="{DA8537B7-A7B3-44E6-87F7-78F8EB919EDF}" destId="{A46662A4-14A4-4184-B612-CF6FB9FDFE3F}" srcOrd="0" destOrd="0" presId="urn:microsoft.com/office/officeart/2005/8/layout/orgChart1"/>
    <dgm:cxn modelId="{0A0D24EE-50D4-40C3-9B3E-7D6CBB1EB3E5}" srcId="{C0F0CB11-A46F-41BE-86B0-FF99B30366C9}" destId="{7ECA4E5E-289D-45CF-845E-DC47B1215097}" srcOrd="0" destOrd="0" parTransId="{DA8537B7-A7B3-44E6-87F7-78F8EB919EDF}" sibTransId="{FC882387-1EC8-40E9-A048-487F107C3738}"/>
    <dgm:cxn modelId="{B064C0C0-C4E2-4771-B9D5-DBA2742F0A46}" type="presOf" srcId="{57D6A2A6-9E6A-4C11-8C72-0CE37EDAE046}" destId="{9340546E-8DCB-44BB-919D-3E1E5020C16C}" srcOrd="0" destOrd="0" presId="urn:microsoft.com/office/officeart/2005/8/layout/orgChart1"/>
    <dgm:cxn modelId="{E77A61D7-4DE4-4F39-9640-5AA952234400}" type="presParOf" srcId="{B9D5D4AE-5661-4AAE-BC73-9E1079D150D6}" destId="{DE4470AA-3DF0-4E82-8B08-0A275200DEA4}" srcOrd="0" destOrd="0" presId="urn:microsoft.com/office/officeart/2005/8/layout/orgChart1"/>
    <dgm:cxn modelId="{F598FE66-39A0-4E06-8137-A23EE9230333}" type="presParOf" srcId="{DE4470AA-3DF0-4E82-8B08-0A275200DEA4}" destId="{D7866C53-D761-4CF3-A982-17EB19BB687A}" srcOrd="0" destOrd="0" presId="urn:microsoft.com/office/officeart/2005/8/layout/orgChart1"/>
    <dgm:cxn modelId="{D96ECD6D-EF19-435E-8A62-C94E0D829E99}" type="presParOf" srcId="{D7866C53-D761-4CF3-A982-17EB19BB687A}" destId="{C615535D-8674-4381-BCA0-C591870F0E60}" srcOrd="0" destOrd="0" presId="urn:microsoft.com/office/officeart/2005/8/layout/orgChart1"/>
    <dgm:cxn modelId="{F23AFD71-F642-4ED8-8AA3-A32DF3CFC13F}" type="presParOf" srcId="{D7866C53-D761-4CF3-A982-17EB19BB687A}" destId="{CD63E7F9-7459-4A9B-B596-399FEEDD5C0A}" srcOrd="1" destOrd="0" presId="urn:microsoft.com/office/officeart/2005/8/layout/orgChart1"/>
    <dgm:cxn modelId="{81AB4D66-EF07-472B-A177-E66A1768CA48}" type="presParOf" srcId="{DE4470AA-3DF0-4E82-8B08-0A275200DEA4}" destId="{AADD484F-8FB2-4D44-97F0-5D82FE1B196C}" srcOrd="1" destOrd="0" presId="urn:microsoft.com/office/officeart/2005/8/layout/orgChart1"/>
    <dgm:cxn modelId="{6E04516C-2197-4764-8BC9-574561E56F0A}" type="presParOf" srcId="{AADD484F-8FB2-4D44-97F0-5D82FE1B196C}" destId="{A46662A4-14A4-4184-B612-CF6FB9FDFE3F}" srcOrd="0" destOrd="0" presId="urn:microsoft.com/office/officeart/2005/8/layout/orgChart1"/>
    <dgm:cxn modelId="{5CB31493-C3B8-4A5F-B0BC-67DCDD29D3B6}" type="presParOf" srcId="{AADD484F-8FB2-4D44-97F0-5D82FE1B196C}" destId="{D290E02A-9CE1-4AB6-8E93-F7896464656A}" srcOrd="1" destOrd="0" presId="urn:microsoft.com/office/officeart/2005/8/layout/orgChart1"/>
    <dgm:cxn modelId="{FE636CD2-EC49-4FAE-A5AF-1FADBA85EA8A}" type="presParOf" srcId="{D290E02A-9CE1-4AB6-8E93-F7896464656A}" destId="{CB47D0CE-22FE-4647-A419-63CC36E166F9}" srcOrd="0" destOrd="0" presId="urn:microsoft.com/office/officeart/2005/8/layout/orgChart1"/>
    <dgm:cxn modelId="{6280BBA3-DCA3-4AE2-B904-505C588CE1C4}" type="presParOf" srcId="{CB47D0CE-22FE-4647-A419-63CC36E166F9}" destId="{C7D5B36F-268D-4613-A34A-E938CFF0CAC6}" srcOrd="0" destOrd="0" presId="urn:microsoft.com/office/officeart/2005/8/layout/orgChart1"/>
    <dgm:cxn modelId="{A178AD5C-6B7D-4AD3-9005-5027478FB259}" type="presParOf" srcId="{CB47D0CE-22FE-4647-A419-63CC36E166F9}" destId="{F7AAE0FA-F4D0-4D7C-8473-7E2C5130899C}" srcOrd="1" destOrd="0" presId="urn:microsoft.com/office/officeart/2005/8/layout/orgChart1"/>
    <dgm:cxn modelId="{FEFDD0FA-3176-434B-8410-4C7D63D5D01A}" type="presParOf" srcId="{D290E02A-9CE1-4AB6-8E93-F7896464656A}" destId="{78845224-0E8D-4DB9-B016-476F8DABB473}" srcOrd="1" destOrd="0" presId="urn:microsoft.com/office/officeart/2005/8/layout/orgChart1"/>
    <dgm:cxn modelId="{01BAC49D-5AFD-46D3-B0D8-F5AEB58CA9F4}" type="presParOf" srcId="{D290E02A-9CE1-4AB6-8E93-F7896464656A}" destId="{669586A4-EC9F-4C87-85C1-7F2CC14A8A42}" srcOrd="2" destOrd="0" presId="urn:microsoft.com/office/officeart/2005/8/layout/orgChart1"/>
    <dgm:cxn modelId="{5C13D82D-3260-417B-8963-4F5F634AD89C}" type="presParOf" srcId="{AADD484F-8FB2-4D44-97F0-5D82FE1B196C}" destId="{FDDF2FE5-5D12-4F2D-9031-9936D502911A}" srcOrd="2" destOrd="0" presId="urn:microsoft.com/office/officeart/2005/8/layout/orgChart1"/>
    <dgm:cxn modelId="{78D4BE2F-D931-4D27-AD72-96E5E45AEA39}" type="presParOf" srcId="{AADD484F-8FB2-4D44-97F0-5D82FE1B196C}" destId="{662B28DB-B755-46D7-A804-D0C83D46BDC1}" srcOrd="3" destOrd="0" presId="urn:microsoft.com/office/officeart/2005/8/layout/orgChart1"/>
    <dgm:cxn modelId="{AF6E51AA-E1F3-4703-AEBC-93033613CC6D}" type="presParOf" srcId="{662B28DB-B755-46D7-A804-D0C83D46BDC1}" destId="{A487E31A-B75E-404C-8F14-A761A16735F6}" srcOrd="0" destOrd="0" presId="urn:microsoft.com/office/officeart/2005/8/layout/orgChart1"/>
    <dgm:cxn modelId="{05083950-6F04-42CD-A492-7FD12B86BD00}" type="presParOf" srcId="{A487E31A-B75E-404C-8F14-A761A16735F6}" destId="{3F42D9F5-9438-4C0A-AAA3-88665C571763}" srcOrd="0" destOrd="0" presId="urn:microsoft.com/office/officeart/2005/8/layout/orgChart1"/>
    <dgm:cxn modelId="{C9575B24-DAA0-421A-870F-A15F26E31E9C}" type="presParOf" srcId="{A487E31A-B75E-404C-8F14-A761A16735F6}" destId="{BC1B1BDF-609D-49AD-B46C-41C560FDEBE4}" srcOrd="1" destOrd="0" presId="urn:microsoft.com/office/officeart/2005/8/layout/orgChart1"/>
    <dgm:cxn modelId="{0BA2C5FB-9986-4403-90B0-7129D5231C54}" type="presParOf" srcId="{662B28DB-B755-46D7-A804-D0C83D46BDC1}" destId="{54DA9220-2DB4-4F38-971A-9EFAF43A1632}" srcOrd="1" destOrd="0" presId="urn:microsoft.com/office/officeart/2005/8/layout/orgChart1"/>
    <dgm:cxn modelId="{BBD6E284-7B0F-4106-A27A-388243E402F3}" type="presParOf" srcId="{54DA9220-2DB4-4F38-971A-9EFAF43A1632}" destId="{A10B7165-5371-4F39-8873-A3D5413FD3EE}" srcOrd="0" destOrd="0" presId="urn:microsoft.com/office/officeart/2005/8/layout/orgChart1"/>
    <dgm:cxn modelId="{2C8549C3-FE0D-43AA-825D-759A501EE616}" type="presParOf" srcId="{54DA9220-2DB4-4F38-971A-9EFAF43A1632}" destId="{1B8818D1-75D5-48CB-94EB-9A44D2537859}" srcOrd="1" destOrd="0" presId="urn:microsoft.com/office/officeart/2005/8/layout/orgChart1"/>
    <dgm:cxn modelId="{DBFC3949-3988-4C1D-8B34-F4E601453EF9}" type="presParOf" srcId="{1B8818D1-75D5-48CB-94EB-9A44D2537859}" destId="{F68279C3-71E9-45F2-B372-1B105DFF68C3}" srcOrd="0" destOrd="0" presId="urn:microsoft.com/office/officeart/2005/8/layout/orgChart1"/>
    <dgm:cxn modelId="{91E2520A-5F98-4E2D-B8CF-989EE2DD82B1}" type="presParOf" srcId="{F68279C3-71E9-45F2-B372-1B105DFF68C3}" destId="{9340546E-8DCB-44BB-919D-3E1E5020C16C}" srcOrd="0" destOrd="0" presId="urn:microsoft.com/office/officeart/2005/8/layout/orgChart1"/>
    <dgm:cxn modelId="{881296DE-1957-43B0-9A7C-A1266E6B0CD0}" type="presParOf" srcId="{F68279C3-71E9-45F2-B372-1B105DFF68C3}" destId="{ED6EBE3C-659D-4B8A-AB99-60AFE678459E}" srcOrd="1" destOrd="0" presId="urn:microsoft.com/office/officeart/2005/8/layout/orgChart1"/>
    <dgm:cxn modelId="{26637A1B-B9E4-436F-A40A-AC4C26B16180}" type="presParOf" srcId="{1B8818D1-75D5-48CB-94EB-9A44D2537859}" destId="{38765A43-21F1-4A22-BB74-10BBE47728D3}" srcOrd="1" destOrd="0" presId="urn:microsoft.com/office/officeart/2005/8/layout/orgChart1"/>
    <dgm:cxn modelId="{F256FE88-5A90-4178-8B2F-A315FDCCC2E0}" type="presParOf" srcId="{1B8818D1-75D5-48CB-94EB-9A44D2537859}" destId="{ED1E8E43-83F1-4766-BFD9-561528212691}" srcOrd="2" destOrd="0" presId="urn:microsoft.com/office/officeart/2005/8/layout/orgChart1"/>
    <dgm:cxn modelId="{5F7FC4A0-4648-4245-B4DC-73245A1B76C8}" type="presParOf" srcId="{54DA9220-2DB4-4F38-971A-9EFAF43A1632}" destId="{DD1EFB8A-E22C-4795-99BC-85F36A857B55}" srcOrd="2" destOrd="0" presId="urn:microsoft.com/office/officeart/2005/8/layout/orgChart1"/>
    <dgm:cxn modelId="{DEF22A61-3415-4B83-B5F7-9EC407A20E7F}" type="presParOf" srcId="{54DA9220-2DB4-4F38-971A-9EFAF43A1632}" destId="{14A76CCA-FCB8-4297-A20A-F08B8FA06C26}" srcOrd="3" destOrd="0" presId="urn:microsoft.com/office/officeart/2005/8/layout/orgChart1"/>
    <dgm:cxn modelId="{23AA1481-73B4-4EB0-A892-915818696348}" type="presParOf" srcId="{14A76CCA-FCB8-4297-A20A-F08B8FA06C26}" destId="{D4EF997E-2540-4D27-8186-13DA5E5CB1AA}" srcOrd="0" destOrd="0" presId="urn:microsoft.com/office/officeart/2005/8/layout/orgChart1"/>
    <dgm:cxn modelId="{7F03011F-6F2C-408A-BA1C-CFD6B4453E06}" type="presParOf" srcId="{D4EF997E-2540-4D27-8186-13DA5E5CB1AA}" destId="{334EE7F5-D8E4-4BB3-B688-71EF802FBC4A}" srcOrd="0" destOrd="0" presId="urn:microsoft.com/office/officeart/2005/8/layout/orgChart1"/>
    <dgm:cxn modelId="{6512074F-BC8F-428F-9F6C-A77733A121B3}" type="presParOf" srcId="{D4EF997E-2540-4D27-8186-13DA5E5CB1AA}" destId="{711D9ECF-9EBB-4BE8-B03E-504CDC87AE46}" srcOrd="1" destOrd="0" presId="urn:microsoft.com/office/officeart/2005/8/layout/orgChart1"/>
    <dgm:cxn modelId="{2B7490B7-E60E-4DDB-B00A-AB87720A61DC}" type="presParOf" srcId="{14A76CCA-FCB8-4297-A20A-F08B8FA06C26}" destId="{E8948E62-1303-489E-809D-E0E4E4F4862F}" srcOrd="1" destOrd="0" presId="urn:microsoft.com/office/officeart/2005/8/layout/orgChart1"/>
    <dgm:cxn modelId="{E840723E-AF6E-4BF0-B918-EDB70D69D93D}" type="presParOf" srcId="{14A76CCA-FCB8-4297-A20A-F08B8FA06C26}" destId="{62CBD3B5-9AB3-4491-83CF-2C968860A8ED}" srcOrd="2" destOrd="0" presId="urn:microsoft.com/office/officeart/2005/8/layout/orgChart1"/>
    <dgm:cxn modelId="{86B5FFEA-0497-4B63-B96C-028ECC12B3C3}" type="presParOf" srcId="{54DA9220-2DB4-4F38-971A-9EFAF43A1632}" destId="{E1163451-B0B9-4576-83D8-B7760BA757C2}" srcOrd="4" destOrd="0" presId="urn:microsoft.com/office/officeart/2005/8/layout/orgChart1"/>
    <dgm:cxn modelId="{8E89E614-F129-4AA2-AA90-FC806A391B89}" type="presParOf" srcId="{54DA9220-2DB4-4F38-971A-9EFAF43A1632}" destId="{3F1F352C-E43A-46B9-AEA6-A568D309D9F3}" srcOrd="5" destOrd="0" presId="urn:microsoft.com/office/officeart/2005/8/layout/orgChart1"/>
    <dgm:cxn modelId="{A657D55B-9073-4DFC-A28D-D5C4BCAAF118}" type="presParOf" srcId="{3F1F352C-E43A-46B9-AEA6-A568D309D9F3}" destId="{07F739E7-A15D-4CC6-A503-5DB4E8149AB5}" srcOrd="0" destOrd="0" presId="urn:microsoft.com/office/officeart/2005/8/layout/orgChart1"/>
    <dgm:cxn modelId="{BCFA4DC0-FFF3-4B8B-B5A9-7EA15746B017}" type="presParOf" srcId="{07F739E7-A15D-4CC6-A503-5DB4E8149AB5}" destId="{14D7FF3B-41AF-4037-8383-8C97DD735CAC}" srcOrd="0" destOrd="0" presId="urn:microsoft.com/office/officeart/2005/8/layout/orgChart1"/>
    <dgm:cxn modelId="{8F048A4A-5A63-4B20-A461-BF8A03AFC3E7}" type="presParOf" srcId="{07F739E7-A15D-4CC6-A503-5DB4E8149AB5}" destId="{C359182B-CA32-49BD-BF8D-649553183AB9}" srcOrd="1" destOrd="0" presId="urn:microsoft.com/office/officeart/2005/8/layout/orgChart1"/>
    <dgm:cxn modelId="{6A92F2F9-5AC1-4E5A-88BC-DA5E6FBA729B}" type="presParOf" srcId="{3F1F352C-E43A-46B9-AEA6-A568D309D9F3}" destId="{C8CBDE13-EA9A-4257-AFD5-AC1CF25C88B4}" srcOrd="1" destOrd="0" presId="urn:microsoft.com/office/officeart/2005/8/layout/orgChart1"/>
    <dgm:cxn modelId="{35426262-253E-40C8-B719-5F153E199D8D}" type="presParOf" srcId="{3F1F352C-E43A-46B9-AEA6-A568D309D9F3}" destId="{7CCA0D67-BB90-475F-98C0-B878E8A1F53E}" srcOrd="2" destOrd="0" presId="urn:microsoft.com/office/officeart/2005/8/layout/orgChart1"/>
    <dgm:cxn modelId="{6829A00A-8F72-4BF6-8CDC-982222E9EEE2}" type="presParOf" srcId="{662B28DB-B755-46D7-A804-D0C83D46BDC1}" destId="{57FF63CA-23CF-43FF-918E-D5F17393DDEA}" srcOrd="2" destOrd="0" presId="urn:microsoft.com/office/officeart/2005/8/layout/orgChart1"/>
    <dgm:cxn modelId="{E6ACD433-C28A-4572-A584-20F46C6D6252}" type="presParOf" srcId="{DE4470AA-3DF0-4E82-8B08-0A275200DEA4}" destId="{F39C8733-6397-4423-9422-5D35ADB7682D}"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7200"/>
          </a:xfrm>
          <a:prstGeom prst="rect">
            <a:avLst/>
          </a:prstGeom>
        </p:spPr>
        <p:txBody>
          <a:bodyPr vert="horz" lIns="91440" tIns="45720" rIns="91440" bIns="45720" rtlCol="1"/>
          <a:lstStyle>
            <a:lvl1pPr algn="l">
              <a:defRPr sz="1200"/>
            </a:lvl1pPr>
          </a:lstStyle>
          <a:p>
            <a:fld id="{1BA215F0-FAD1-4A33-9035-5249F6293B8D}" type="datetimeFigureOut">
              <a:rPr lang="he-IL" smtClean="0"/>
              <a:t>ג'/תמוז/תשע"ו</a:t>
            </a:fld>
            <a:endParaRPr lang="he-IL"/>
          </a:p>
        </p:txBody>
      </p:sp>
      <p:sp>
        <p:nvSpPr>
          <p:cNvPr id="4" name="מציין מיקום של תמונת שקופית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343400"/>
            <a:ext cx="5486400" cy="4114800"/>
          </a:xfrm>
          <a:prstGeom prst="rect">
            <a:avLst/>
          </a:prstGeom>
        </p:spPr>
        <p:txBody>
          <a:bodyPr vert="horz" lIns="91440" tIns="45720" rIns="91440" bIns="45720" rtlCol="1"/>
          <a:lstStyle/>
          <a:p>
            <a:pPr lvl="0"/>
            <a:r>
              <a:rPr lang="he-IL" smtClean="0"/>
              <a:t>לחץ כדי לערוך סגנונות טקסט של תבנית בסיס</a:t>
            </a:r>
          </a:p>
          <a:p>
            <a:pPr lvl="1"/>
            <a:r>
              <a:rPr lang="he-IL" smtClean="0"/>
              <a:t>רמה שנייה</a:t>
            </a:r>
          </a:p>
          <a:p>
            <a:pPr lvl="2"/>
            <a:r>
              <a:rPr lang="he-IL" smtClean="0"/>
              <a:t>רמה שלישית</a:t>
            </a:r>
          </a:p>
          <a:p>
            <a:pPr lvl="3"/>
            <a:r>
              <a:rPr lang="he-IL" smtClean="0"/>
              <a:t>רמה רביעית</a:t>
            </a:r>
          </a:p>
          <a:p>
            <a:pPr lvl="4"/>
            <a:r>
              <a:rPr lang="he-IL" smtClean="0"/>
              <a:t>רמה חמישית</a:t>
            </a:r>
            <a:endParaRPr lang="he-IL"/>
          </a:p>
        </p:txBody>
      </p:sp>
      <p:sp>
        <p:nvSpPr>
          <p:cNvPr id="6" name="מציין מיקום של כותרת תחתונה 5"/>
          <p:cNvSpPr>
            <a:spLocks noGrp="1"/>
          </p:cNvSpPr>
          <p:nvPr>
            <p:ph type="ftr" sz="quarter" idx="4"/>
          </p:nvPr>
        </p:nvSpPr>
        <p:spPr>
          <a:xfrm>
            <a:off x="3886200" y="8685213"/>
            <a:ext cx="2971800" cy="457200"/>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7200"/>
          </a:xfrm>
          <a:prstGeom prst="rect">
            <a:avLst/>
          </a:prstGeom>
        </p:spPr>
        <p:txBody>
          <a:bodyPr vert="horz" lIns="91440" tIns="45720" rIns="91440" bIns="45720" rtlCol="1" anchor="b"/>
          <a:lstStyle>
            <a:lvl1pPr algn="l">
              <a:defRPr sz="1200"/>
            </a:lvl1pPr>
          </a:lstStyle>
          <a:p>
            <a:fld id="{5A8AE736-3B98-4E9A-86CA-B9FEAFB6F824}" type="slidenum">
              <a:rPr lang="he-IL" smtClean="0"/>
              <a:t>‹#›</a:t>
            </a:fld>
            <a:endParaRPr lang="he-IL"/>
          </a:p>
        </p:txBody>
      </p:sp>
    </p:spTree>
    <p:extLst>
      <p:ext uri="{BB962C8B-B14F-4D97-AF65-F5344CB8AC3E}">
        <p14:creationId xmlns:p14="http://schemas.microsoft.com/office/powerpoint/2010/main" val="366182456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תזכורת לגבי התהליך</a:t>
            </a:r>
            <a:r>
              <a:rPr lang="he-IL" baseline="0" dirty="0" smtClean="0"/>
              <a:t> כולו ולגבי מה במה אנחנו הולכים להתמקד בהרצאה זו</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a:t>
            </a:fld>
            <a:endParaRPr lang="he-IL" dirty="0"/>
          </a:p>
        </p:txBody>
      </p:sp>
    </p:spTree>
    <p:extLst>
      <p:ext uri="{BB962C8B-B14F-4D97-AF65-F5344CB8AC3E}">
        <p14:creationId xmlns:p14="http://schemas.microsoft.com/office/powerpoint/2010/main" val="2304707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סיבוכיות היפותזה</a:t>
            </a:r>
            <a:r>
              <a:rPr lang="he-IL" baseline="0" dirty="0" smtClean="0"/>
              <a:t> מוגדרת על ידי </a:t>
            </a:r>
            <a:r>
              <a:rPr lang="en-US" baseline="0" dirty="0" smtClean="0"/>
              <a:t>VCDIM</a:t>
            </a:r>
            <a:r>
              <a:rPr lang="he-IL" baseline="0" dirty="0" smtClean="0"/>
              <a:t> שהוא פונקציה מתמטית שקשה מאוד לחשב אפילו עבור הבעיות וההתפלגות הפשוטות ביותר. כמו כן, כדי להצליח לחשב את ה-</a:t>
            </a:r>
            <a:r>
              <a:rPr lang="en-US" baseline="0" dirty="0" smtClean="0"/>
              <a:t>VCDIM</a:t>
            </a:r>
            <a:r>
              <a:rPr lang="he-IL" baseline="0" dirty="0" smtClean="0"/>
              <a:t> יש לדעת מה ההתפלגות השולטת בעולם, דבר שלרוב אין לנו ידע לגביו.</a:t>
            </a:r>
          </a:p>
          <a:p>
            <a:pPr marL="228600" indent="-228600">
              <a:buAutoNum type="arabicPeriod"/>
            </a:pPr>
            <a:r>
              <a:rPr lang="he-IL" baseline="0" dirty="0" smtClean="0"/>
              <a:t>לשאול את הקהל. אם מציעים להעריך על ידי </a:t>
            </a:r>
            <a:r>
              <a:rPr lang="en-US" baseline="0" dirty="0" smtClean="0"/>
              <a:t>TRAINING ERROR</a:t>
            </a:r>
            <a:r>
              <a:rPr lang="he-IL" baseline="0" dirty="0" smtClean="0"/>
              <a:t> לשאול מה הבעייתיות בדבר. אם מציעים על ידי קבוצה חדשה אז לשאול למה לא על ידי </a:t>
            </a:r>
            <a:r>
              <a:rPr lang="en-US" baseline="0" dirty="0" smtClean="0"/>
              <a:t>TRAINING ERROR</a:t>
            </a:r>
            <a:r>
              <a:rPr lang="he-IL" baseline="0" dirty="0" smtClean="0"/>
              <a:t>.</a:t>
            </a:r>
          </a:p>
          <a:p>
            <a:pPr marL="0" indent="0">
              <a:buNone/>
            </a:pPr>
            <a:r>
              <a:rPr lang="he-IL" baseline="0" dirty="0" smtClean="0"/>
              <a:t>הבעייתיות </a:t>
            </a:r>
            <a:r>
              <a:rPr lang="he-IL" baseline="0" dirty="0" err="1" smtClean="0"/>
              <a:t>בשיערוך</a:t>
            </a:r>
            <a:r>
              <a:rPr lang="he-IL" baseline="0" dirty="0" smtClean="0"/>
              <a:t> על ידי </a:t>
            </a:r>
            <a:r>
              <a:rPr lang="en-US" baseline="0" dirty="0" smtClean="0"/>
              <a:t>TRAINING ERROR </a:t>
            </a:r>
            <a:r>
              <a:rPr lang="he-IL" baseline="0" dirty="0" smtClean="0"/>
              <a:t> היא שאנחנו חוזרים על הבעיה שממנה מנסים להימלט – עבור היפותזות מסובכות שסובלות מ-</a:t>
            </a:r>
            <a:r>
              <a:rPr lang="en-US" baseline="0" dirty="0" smtClean="0"/>
              <a:t>OVERFITTING</a:t>
            </a:r>
            <a:r>
              <a:rPr lang="he-IL" baseline="0" dirty="0" smtClean="0"/>
              <a:t> שגיאת האימון לא מייצג טוב את השגיאה האמיתית. בסוף הדיון לכוון שצריך להקדיש קבוצה מיוחדת לצורך שיערוך השגיאה של המודלים המועמדים ובחירת הטוב ביניהם.</a:t>
            </a:r>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12</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לרוב</a:t>
            </a:r>
            <a:r>
              <a:rPr lang="he-IL" baseline="0" dirty="0" smtClean="0"/>
              <a:t> מחלקים 70% ל-</a:t>
            </a:r>
            <a:r>
              <a:rPr lang="en-US" baseline="0" dirty="0" smtClean="0"/>
              <a:t>TRAIN</a:t>
            </a:r>
            <a:r>
              <a:rPr lang="he-IL" baseline="0" dirty="0" smtClean="0"/>
              <a:t> ו-</a:t>
            </a:r>
            <a:r>
              <a:rPr lang="en-US" baseline="0" dirty="0" smtClean="0"/>
              <a:t>30% </a:t>
            </a:r>
            <a:r>
              <a:rPr lang="he-IL" baseline="0" dirty="0" smtClean="0"/>
              <a:t> ל-</a:t>
            </a:r>
            <a:r>
              <a:rPr lang="en-US" baseline="0" dirty="0" smtClean="0"/>
              <a:t>TEST</a:t>
            </a:r>
            <a:r>
              <a:rPr lang="he-IL" baseline="0" dirty="0" smtClean="0"/>
              <a:t> אבל זה משתנה בהתאם לבעיה: כמה דוגמאות יש לנו ללמוד מהם.</a:t>
            </a:r>
            <a:endParaRPr lang="he-IL" dirty="0" smtClean="0"/>
          </a:p>
          <a:p>
            <a:pPr marL="228600" indent="-228600">
              <a:buAutoNum type="arabicPeriod"/>
            </a:pPr>
            <a:r>
              <a:rPr lang="he-IL" dirty="0" smtClean="0"/>
              <a:t>למשל</a:t>
            </a:r>
            <a:r>
              <a:rPr lang="he-IL" baseline="0" dirty="0" smtClean="0"/>
              <a:t> אם מדובר בבעיית רגרסיה אז נלמד מספר פולינומים אופטימליים מדרגות שונות.</a:t>
            </a:r>
          </a:p>
          <a:p>
            <a:pPr marL="228600" indent="-228600">
              <a:buAutoNum type="arabicPeriod"/>
            </a:pPr>
            <a:r>
              <a:rPr lang="he-IL" baseline="0" dirty="0" smtClean="0"/>
              <a:t>כדי שהשיערוך לשגיאה האמיתית יהיה אמין צריך להקצות מספיק דוגמאות ל-</a:t>
            </a:r>
            <a:r>
              <a:rPr lang="en-US" baseline="0" dirty="0" smtClean="0"/>
              <a:t>VALIDATION</a:t>
            </a:r>
            <a:r>
              <a:rPr lang="he-IL" baseline="0" dirty="0" smtClean="0"/>
              <a:t> מה שמוריד מגודל מדגם האימון (זה שככל שיש יותר דוגמאות יש שיערוך יותר טוב זו תופעה שצריכה להיות מוכרת לקהל. כולם ראו את זה למשל בשיעור סטטיסטיקה: משפט הגבול המרכזי טוען שה-</a:t>
            </a:r>
            <a:r>
              <a:rPr lang="en-US" baseline="0" dirty="0" smtClean="0"/>
              <a:t>SAMPLE MEAN</a:t>
            </a:r>
            <a:r>
              <a:rPr lang="he-IL" baseline="0" dirty="0" smtClean="0"/>
              <a:t> שואף לתוחלת ככל שהמדגם גדול יותר, וכנ"ל לגבי הערכת שגיאת סטיית התקן). האינטואיציה לכך היא שבדוגמאות בודדות יש סיכוי קטן אבל לא זניח שהדוגמא איננה באה ממרכז ההתפלגות. אולם כאשר מקבלים מספיק דוגמאות, אחוז הדוגמאות שהם בקצוות ההתפלגות הנ"ל </a:t>
            </a:r>
            <a:r>
              <a:rPr lang="he-IL" baseline="0" dirty="0" err="1" smtClean="0"/>
              <a:t>יילך</a:t>
            </a:r>
            <a:r>
              <a:rPr lang="he-IL" baseline="0" dirty="0" smtClean="0"/>
              <a:t> </a:t>
            </a:r>
            <a:r>
              <a:rPr lang="he-IL" baseline="0" dirty="0" err="1" smtClean="0"/>
              <a:t>וייקטן</a:t>
            </a:r>
            <a:r>
              <a:rPr lang="he-IL" baseline="0" dirty="0" smtClean="0"/>
              <a:t>. ככל שהמדגם גדול יותר הוא מייצג יותר את ההתפלגות. (רואים בו את כל התופעות שקוראות בהתפלגות).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13</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פולטים</a:t>
            </a:r>
            <a:r>
              <a:rPr lang="he-IL" baseline="0" dirty="0" smtClean="0"/>
              <a:t> הערכת שגיאה למודל את ממוצע השגיאות </a:t>
            </a:r>
            <a:r>
              <a:rPr lang="he-IL" baseline="0" dirty="0" err="1" smtClean="0"/>
              <a:t>בפולדים</a:t>
            </a:r>
            <a:r>
              <a:rPr lang="he-IL" baseline="0" dirty="0" smtClean="0"/>
              <a:t>. לשאול את הכיתה מה הבעיה בכך? (שזה לא באמת השגיאה של המודל הנלמד)</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14</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מכונה גם </a:t>
            </a:r>
            <a:r>
              <a:rPr lang="en-US" dirty="0" smtClean="0"/>
              <a:t>LAZY LEARNING</a:t>
            </a:r>
            <a:r>
              <a:rPr lang="en-US" baseline="0" dirty="0" smtClean="0"/>
              <a:t> </a:t>
            </a:r>
            <a:r>
              <a:rPr lang="he-IL" baseline="0" dirty="0" smtClean="0"/>
              <a:t> כי בשלב הלמידה לא עושה כלום</a:t>
            </a:r>
          </a:p>
          <a:p>
            <a:pPr marL="228600" indent="-228600">
              <a:buAutoNum type="arabicPeriod"/>
            </a:pPr>
            <a:r>
              <a:rPr lang="he-IL" baseline="0" dirty="0" smtClean="0"/>
              <a:t>מדמה אינטואיציה אנושית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16</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מכונה גם </a:t>
            </a:r>
            <a:r>
              <a:rPr lang="en-US" dirty="0" smtClean="0"/>
              <a:t>LAZY LEARNING</a:t>
            </a:r>
            <a:r>
              <a:rPr lang="en-US" baseline="0" dirty="0" smtClean="0"/>
              <a:t> </a:t>
            </a:r>
            <a:r>
              <a:rPr lang="he-IL" baseline="0" dirty="0" smtClean="0"/>
              <a:t> כי בשלב הלמידה לא עושה כלום</a:t>
            </a:r>
          </a:p>
          <a:p>
            <a:pPr marL="228600" indent="-228600">
              <a:buAutoNum type="arabicPeriod"/>
            </a:pPr>
            <a:r>
              <a:rPr lang="he-IL" baseline="0" smtClean="0"/>
              <a:t>מדמה אינטואיציה אנושית</a:t>
            </a:r>
            <a:endParaRPr lang="he-IL"/>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17</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מכונה גם </a:t>
            </a:r>
            <a:r>
              <a:rPr lang="en-US" dirty="0" smtClean="0"/>
              <a:t>LAZY LEARNING</a:t>
            </a:r>
            <a:r>
              <a:rPr lang="en-US" baseline="0" dirty="0" smtClean="0"/>
              <a:t> </a:t>
            </a:r>
            <a:r>
              <a:rPr lang="he-IL" baseline="0" dirty="0" smtClean="0"/>
              <a:t> כי בשלב הלמידה לא עושה כלום</a:t>
            </a:r>
          </a:p>
          <a:p>
            <a:pPr marL="228600" indent="-228600">
              <a:buAutoNum type="arabicPeriod"/>
            </a:pPr>
            <a:r>
              <a:rPr lang="he-IL" baseline="0" dirty="0" smtClean="0"/>
              <a:t>מדמה אינטואיציה אנושית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18</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זה</a:t>
            </a:r>
            <a:r>
              <a:rPr lang="he-IL" baseline="0" dirty="0" smtClean="0"/>
              <a:t> הנחה שחשובה תמיד אך כאן במיוחד כי לא מתעלמים מאף פיצ'ר לצורך החיזוי (מרחק מחושב על סמך כולם).</a:t>
            </a:r>
          </a:p>
          <a:p>
            <a:pPr marL="228600" indent="-228600">
              <a:buAutoNum type="arabicPeriod"/>
            </a:pPr>
            <a:r>
              <a:rPr lang="he-IL" baseline="0" dirty="0" smtClean="0"/>
              <a:t>הורדת פיצ'רים לא רלוונטיים – בעיקר מתוך ידע עסקי אך עם מספר הפיצ'רים גדול מאוד ניתן לעשות זאת בשיטות אוטומטיות שנציג בהמשך.</a:t>
            </a:r>
          </a:p>
          <a:p>
            <a:pPr marL="228600" indent="-228600">
              <a:buAutoNum type="arabicPeriod"/>
            </a:pPr>
            <a:r>
              <a:rPr lang="he-IL" baseline="0" dirty="0" smtClean="0"/>
              <a:t>נניח שגובה נמדד במטרים ומשקל בק"ג אז המשקל ישפיע הרבה יותר על התחזית וגובה כמעט ולא ישפיע, כלומר נותנים למשקל השפעה גדולה הרבה יותר. כמו כן היינו רוצים שהחיזוי לא יהיה תלוי ביחידות המידה – כלומר שאם מודדים גובה בס"מ במקום במטרים אז לא אמורה להיות השפעה על כך על האלגוריתם ואם לא מנרמלים כן יש השפעה.</a:t>
            </a:r>
          </a:p>
          <a:p>
            <a:pPr marL="228600" indent="-228600">
              <a:buAutoNum type="arabicPeriod"/>
            </a:pPr>
            <a:r>
              <a:rPr lang="he-IL" baseline="0" dirty="0" smtClean="0"/>
              <a:t>הצעות לנרמול: </a:t>
            </a:r>
            <a:r>
              <a:rPr lang="en-US" baseline="0" dirty="0" smtClean="0"/>
              <a:t>min-max normalization</a:t>
            </a:r>
            <a:r>
              <a:rPr lang="he-IL" baseline="0" dirty="0" smtClean="0"/>
              <a:t> כדי שכולם יהיו בין אותו ערך מינימלי למקסימלי. פותר בעיה יש יחידת מידה (אין השפעה של יחידה המידה). מה הבעיה בהצעה זו? גם אם מדובר באותו סקלת של ערכים מינימליים ומקסימליים, אם סטיית התקן של </a:t>
            </a:r>
            <a:r>
              <a:rPr lang="he-IL" baseline="0" dirty="0" err="1" smtClean="0"/>
              <a:t>פיצר</a:t>
            </a:r>
            <a:r>
              <a:rPr lang="he-IL" baseline="0" dirty="0" smtClean="0"/>
              <a:t> אחד גדולה משל </a:t>
            </a:r>
            <a:r>
              <a:rPr lang="he-IL" baseline="0" dirty="0" err="1" smtClean="0"/>
              <a:t>פיצר</a:t>
            </a:r>
            <a:r>
              <a:rPr lang="he-IL" baseline="0" dirty="0" smtClean="0"/>
              <a:t> שני בצורה משמעותית עדיין יהיה יותר משקל </a:t>
            </a:r>
            <a:r>
              <a:rPr lang="he-IL" baseline="0" dirty="0" err="1" smtClean="0"/>
              <a:t>לפיצר</a:t>
            </a:r>
            <a:r>
              <a:rPr lang="he-IL" baseline="0" dirty="0" smtClean="0"/>
              <a:t> עם סטיית התקן הגדולה. לכן יש צורך גם לנרמל סטיית תקן ולא רק טווח. פתרון- </a:t>
            </a:r>
            <a:r>
              <a:rPr lang="en-US" baseline="0" dirty="0" smtClean="0"/>
              <a:t>z-score normalization</a:t>
            </a:r>
            <a:r>
              <a:rPr lang="he-IL" baseline="0" dirty="0" smtClean="0"/>
              <a:t>. לבקש מהתלמידים בכיתה לעזור לנסח באופן מתמטי כל אחד </a:t>
            </a:r>
            <a:r>
              <a:rPr lang="he-IL" baseline="0" dirty="0" err="1" smtClean="0"/>
              <a:t>מהנירמולים</a:t>
            </a:r>
            <a:r>
              <a:rPr lang="he-IL" baseline="0" dirty="0" smtClean="0"/>
              <a:t>.</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19</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קידוד מניח סדר בין קטגוריות</a:t>
            </a:r>
            <a:r>
              <a:rPr lang="he-IL" baseline="0" dirty="0" smtClean="0"/>
              <a:t> (לא תמיד סדורות: למשל עגול ומרובע).</a:t>
            </a:r>
          </a:p>
          <a:p>
            <a:pPr marL="228600" indent="-228600">
              <a:buAutoNum type="arabicPeriod"/>
            </a:pPr>
            <a:r>
              <a:rPr lang="he-IL" baseline="0" dirty="0" smtClean="0"/>
              <a:t>כמו כן, לא רק שמניח סדר אלא שמניח שאדום רחוק יותר מצהוב מאשר אדום.</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20</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להסביר</a:t>
            </a:r>
            <a:r>
              <a:rPr lang="he-IL" baseline="0" dirty="0" smtClean="0"/>
              <a:t> </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21</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ככל שמגדילים</a:t>
            </a:r>
            <a:r>
              <a:rPr lang="he-IL" baseline="0" dirty="0" smtClean="0"/>
              <a:t> את מספר המימדים את הנקודות מתרחקות זו מזו, וכמעט אין לאף נקודה נקודות שקרובות אליה.</a:t>
            </a:r>
          </a:p>
          <a:p>
            <a:pPr marL="0" indent="0">
              <a:buNone/>
            </a:pPr>
            <a:r>
              <a:rPr lang="en-US" baseline="0" dirty="0" smtClean="0"/>
              <a:t>K</a:t>
            </a:r>
            <a:r>
              <a:rPr lang="he-IL" baseline="0" dirty="0" smtClean="0"/>
              <a:t> השכנים הקרובים ביותר לנקודה לא יהיו דומים אליה בכל </a:t>
            </a:r>
            <a:r>
              <a:rPr lang="he-IL" baseline="0" dirty="0" err="1" smtClean="0"/>
              <a:t>הפיצרים</a:t>
            </a:r>
            <a:r>
              <a:rPr lang="he-IL" baseline="0" dirty="0" smtClean="0"/>
              <a:t> אלא בסבירות גבוהה יהיה </a:t>
            </a:r>
            <a:r>
              <a:rPr lang="he-IL" baseline="0" dirty="0" err="1" smtClean="0"/>
              <a:t>פיצר</a:t>
            </a:r>
            <a:r>
              <a:rPr lang="he-IL" baseline="0" dirty="0" smtClean="0"/>
              <a:t> שהם יהיו מאוד שונים בו. אם יש </a:t>
            </a:r>
            <a:r>
              <a:rPr lang="he-IL" baseline="0" dirty="0" err="1" smtClean="0"/>
              <a:t>פיצר</a:t>
            </a:r>
            <a:r>
              <a:rPr lang="he-IL" baseline="0" dirty="0" smtClean="0"/>
              <a:t> מאוד שונה ההנחה שמדובר באותו תיוג כבר קשה, כי ההנחה שכבר שמנו קודם היא שכל </a:t>
            </a:r>
            <a:r>
              <a:rPr lang="he-IL" baseline="0" dirty="0" err="1" smtClean="0"/>
              <a:t>הפיצרים</a:t>
            </a:r>
            <a:r>
              <a:rPr lang="he-IL" baseline="0" dirty="0" smtClean="0"/>
              <a:t> רלוונטיים.</a:t>
            </a:r>
            <a:endParaRPr lang="he-IL" baseline="0" dirty="0"/>
          </a:p>
          <a:p>
            <a:pPr marL="0" indent="0">
              <a:buNone/>
            </a:pPr>
            <a:r>
              <a:rPr lang="he-IL" baseline="0" dirty="0" smtClean="0"/>
              <a:t>למשל, גישה חלופית ל-</a:t>
            </a:r>
            <a:r>
              <a:rPr lang="en-US" baseline="0" dirty="0" smtClean="0"/>
              <a:t>K-NN</a:t>
            </a:r>
            <a:r>
              <a:rPr lang="he-IL" baseline="0" dirty="0" smtClean="0"/>
              <a:t> הייתה לחזות לפי נקודות קרובות, כאשר מגדיר קרובות כך שהם דומות על כל </a:t>
            </a:r>
            <a:r>
              <a:rPr lang="he-IL" baseline="0" dirty="0" err="1" smtClean="0"/>
              <a:t>הפיצרים</a:t>
            </a:r>
            <a:r>
              <a:rPr lang="he-IL" baseline="0" dirty="0" smtClean="0"/>
              <a:t>. למשל עם חוזה ציון בבגרות אז: למדו כמעט אותו מספר יחידות לימוד, גדלו ביישוב ברמה סוציו אקונומית דומה, מספר הילדים במשפחה דומה </a:t>
            </a:r>
            <a:r>
              <a:rPr lang="he-IL" baseline="0" dirty="0" err="1" smtClean="0"/>
              <a:t>וכו</a:t>
            </a:r>
            <a:r>
              <a:rPr lang="he-IL" baseline="0" dirty="0" smtClean="0"/>
              <a:t>', כאשר כל </a:t>
            </a:r>
            <a:r>
              <a:rPr lang="he-IL" baseline="0" dirty="0" err="1" smtClean="0"/>
              <a:t>הפיצרים</a:t>
            </a:r>
            <a:r>
              <a:rPr lang="he-IL" baseline="0" dirty="0" smtClean="0"/>
              <a:t> שנלקחים רלוונטיים. אז אם יש  לי שני אנשים שדומים בכל </a:t>
            </a:r>
            <a:r>
              <a:rPr lang="he-IL" baseline="0" dirty="0" err="1" smtClean="0"/>
              <a:t>הפיצרים</a:t>
            </a:r>
            <a:r>
              <a:rPr lang="he-IL" baseline="0" dirty="0" smtClean="0"/>
              <a:t> אך אחד לא למד 6 שנות לימוד והשני 12 שנות לימוד, לא אכפת לי </a:t>
            </a:r>
            <a:r>
              <a:rPr lang="he-IL" baseline="0" dirty="0" err="1" smtClean="0"/>
              <a:t>שהפיצרים</a:t>
            </a:r>
            <a:r>
              <a:rPr lang="he-IL" baseline="0" dirty="0" smtClean="0"/>
              <a:t> האחרים דומים, כנראה שמבחינתי מדובר בשתי אנשים שונים למדי. כלומר רוצה לחזות רק עבור אנשים בתוך תיבה בגודל</a:t>
            </a:r>
            <a:r>
              <a:rPr lang="en-US" baseline="0" dirty="0" smtClean="0"/>
              <a:t>X </a:t>
            </a:r>
            <a:r>
              <a:rPr lang="he-IL" baseline="0" dirty="0" smtClean="0"/>
              <a:t> שבחרתי. הבעיה שככל שמגדילים את מספר המימדים מספר השכנים בסביבה הנ"ל שיכולים עשויים להיחשב לדומים קטן אקספוננציאלית. כאשר מגדילים את מספר המימדים מספיק, כמעט כל הנקודות יהיו רחוקות ממני ולא מספיק קרובות אליי בשביל שאוכל לחזות על פיהם. (בהשאלה למקרים רפואיים: באבחנות סבוכות שתלויות בהמון בדיקות ופרמטרים, כנראה שלרופא לא יהיה דוגמא דומה של </a:t>
            </a:r>
            <a:r>
              <a:rPr lang="he-IL" baseline="0" dirty="0" err="1" smtClean="0"/>
              <a:t>פציאנט</a:t>
            </a:r>
            <a:r>
              <a:rPr lang="he-IL" baseline="0" dirty="0" smtClean="0"/>
              <a:t> להשוות אליו, בעוד שבמקרים בהם אבחנה תלויה במעט פרמטרים, אז יהיו די הרבה פציינטים דומים ורופא באמת יוכל לחזות לפי </a:t>
            </a:r>
            <a:r>
              <a:rPr lang="en-US" baseline="0" dirty="0" smtClean="0"/>
              <a:t>K</a:t>
            </a:r>
            <a:r>
              <a:rPr lang="he-IL" baseline="0" dirty="0" smtClean="0"/>
              <a:t> הפציינטים הכי דומים).</a:t>
            </a:r>
          </a:p>
          <a:p>
            <a:pPr marL="0" indent="0">
              <a:buNone/>
            </a:pPr>
            <a:r>
              <a:rPr lang="he-IL" baseline="0" dirty="0" smtClean="0"/>
              <a:t>ניתן לפתח מתמטית בכיתה את תוחלת מספר השכנים הדומים, ופורמלית:</a:t>
            </a:r>
          </a:p>
          <a:p>
            <a:pPr marL="0" indent="0">
              <a:buNone/>
            </a:pPr>
            <a:r>
              <a:rPr lang="he-IL" baseline="0" dirty="0" smtClean="0"/>
              <a:t>נתון </a:t>
            </a:r>
            <a:r>
              <a:rPr lang="en-US" baseline="0" dirty="0" smtClean="0"/>
              <a:t>M</a:t>
            </a:r>
            <a:r>
              <a:rPr lang="he-IL" baseline="0" dirty="0" smtClean="0"/>
              <a:t> משתנים שמתפלגים אקראית על </a:t>
            </a:r>
            <a:r>
              <a:rPr lang="en-US" baseline="0" dirty="0" smtClean="0"/>
              <a:t>[0,1] </a:t>
            </a:r>
            <a:r>
              <a:rPr lang="he-IL" baseline="0" dirty="0" smtClean="0"/>
              <a:t>. מה ההסתברות שיש שכן בתוך התיבה שצלעה באורך </a:t>
            </a:r>
            <a:r>
              <a:rPr lang="en-US" baseline="0" dirty="0" smtClean="0"/>
              <a:t>D</a:t>
            </a:r>
            <a:r>
              <a:rPr lang="he-IL" baseline="0" dirty="0" smtClean="0"/>
              <a:t>? ניתן להראות שההסתברות קטנה אקספוננציאלית עם מספר המימדים, ובגדלי מדגמים סבירים כמעט אף פעם לא יהיו שכנים קרובים ולכן לא ניתן להפעיל </a:t>
            </a:r>
            <a:r>
              <a:rPr lang="en-US" baseline="0" dirty="0" smtClean="0"/>
              <a:t>K-NN</a:t>
            </a:r>
            <a:r>
              <a:rPr lang="he-IL" baseline="0" dirty="0" smtClean="0"/>
              <a:t>. מתוך כך רואים:</a:t>
            </a:r>
          </a:p>
          <a:p>
            <a:pPr marL="0" indent="0">
              <a:buNone/>
            </a:pPr>
            <a:r>
              <a:rPr lang="he-IL" baseline="0" dirty="0" smtClean="0"/>
              <a:t>הרבה מימדים זה רע מצד אחד. מצד שני כדי להוריד מספר מימדים צריך ידע מוקדם לגבי מי מהם הכי אינפורמטיביים וזה די קשה. ככל שיש מדגם גדול יותר ניתן לעבוד עם יותר מימדים בבטחה...</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22</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להציג את ה- </a:t>
            </a:r>
            <a:r>
              <a:rPr lang="en-US" dirty="0" smtClean="0"/>
              <a:t>SETTING </a:t>
            </a:r>
            <a:r>
              <a:rPr lang="he-IL" dirty="0" smtClean="0"/>
              <a:t> הכללי של </a:t>
            </a:r>
            <a:r>
              <a:rPr lang="en-US" dirty="0" smtClean="0"/>
              <a:t>SUPERVISED</a:t>
            </a:r>
            <a:r>
              <a:rPr lang="he-IL" dirty="0" smtClean="0"/>
              <a:t> ו-</a:t>
            </a:r>
            <a:r>
              <a:rPr lang="en-US" dirty="0" smtClean="0"/>
              <a:t>UNSUPERVISED</a:t>
            </a:r>
            <a:r>
              <a:rPr lang="he-IL" dirty="0" smtClean="0"/>
              <a:t> + דוגמאות</a:t>
            </a:r>
            <a:r>
              <a:rPr lang="he-IL" baseline="0" dirty="0" smtClean="0"/>
              <a:t> לאלגוריתמים מכל משפחה</a:t>
            </a:r>
          </a:p>
          <a:p>
            <a:r>
              <a:rPr lang="he-IL" baseline="0" dirty="0" smtClean="0"/>
              <a:t>בנוסף לציין קיום של בעיות פרדיקציה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a:t>
            </a:fld>
            <a:endParaRPr lang="he-IL" dirty="0"/>
          </a:p>
        </p:txBody>
      </p:sp>
    </p:spTree>
    <p:extLst>
      <p:ext uri="{BB962C8B-B14F-4D97-AF65-F5344CB8AC3E}">
        <p14:creationId xmlns:p14="http://schemas.microsoft.com/office/powerpoint/2010/main" val="23047073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הרבה</a:t>
            </a:r>
            <a:r>
              <a:rPr lang="he-IL" baseline="0" dirty="0" smtClean="0"/>
              <a:t> פעמים בתור מדענים אנחנו מתפתים פשוט לא להסתכל על המידע ובכלל לא להבין אותו וללמוד מודל חיזוי עליו מתוך המידע הקיים. אולם בהרבה מודלים, במיוחד</a:t>
            </a:r>
          </a:p>
          <a:p>
            <a:pPr marL="0" indent="0">
              <a:buNone/>
            </a:pPr>
            <a:r>
              <a:rPr lang="he-IL" baseline="0" dirty="0" smtClean="0"/>
              <a:t>אלו שמבוססי מרחק (כמו </a:t>
            </a:r>
            <a:r>
              <a:rPr lang="en-US" baseline="0" dirty="0" smtClean="0"/>
              <a:t>K-NN</a:t>
            </a:r>
            <a:r>
              <a:rPr lang="he-IL" baseline="0" dirty="0" smtClean="0"/>
              <a:t> ו-</a:t>
            </a:r>
            <a:r>
              <a:rPr lang="en-US" baseline="0" dirty="0" smtClean="0"/>
              <a:t>CLUSTERING</a:t>
            </a:r>
            <a:r>
              <a:rPr lang="he-IL" baseline="0" dirty="0" smtClean="0"/>
              <a:t>) גישה כזו לא אפשרית בגלל קללת המימדיות (גם עם </a:t>
            </a:r>
            <a:r>
              <a:rPr lang="he-IL" baseline="0" dirty="0" err="1" smtClean="0"/>
              <a:t>הפיצרים</a:t>
            </a:r>
            <a:r>
              <a:rPr lang="he-IL" baseline="0" dirty="0" smtClean="0"/>
              <a:t> רלוונטיים לחיזוי). עקב כך יש להסתכל על המידע, להבין אותו ולהחליט איך מקטינים את מספר </a:t>
            </a:r>
            <a:r>
              <a:rPr lang="he-IL" baseline="0" dirty="0" err="1" smtClean="0"/>
              <a:t>הפיצרים</a:t>
            </a:r>
            <a:r>
              <a:rPr lang="he-IL" baseline="0" dirty="0" smtClean="0"/>
              <a:t>.</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23</a:t>
            </a:fld>
            <a:endParaRPr lang="he-IL"/>
          </a:p>
        </p:txBody>
      </p:sp>
    </p:spTree>
    <p:extLst>
      <p:ext uri="{BB962C8B-B14F-4D97-AF65-F5344CB8AC3E}">
        <p14:creationId xmlns:p14="http://schemas.microsoft.com/office/powerpoint/2010/main" val="2044995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en-US" dirty="0" smtClean="0"/>
              <a:t>FEATURE</a:t>
            </a:r>
            <a:r>
              <a:rPr lang="he-IL" dirty="0" smtClean="0"/>
              <a:t> יכול להיות בינארי, קטגורי או מספרי</a:t>
            </a:r>
          </a:p>
          <a:p>
            <a:pPr marL="228600" indent="-228600">
              <a:buAutoNum type="arabicPeriod"/>
            </a:pPr>
            <a:r>
              <a:rPr lang="he-IL" dirty="0" smtClean="0"/>
              <a:t>ב- </a:t>
            </a:r>
            <a:r>
              <a:rPr lang="en-US" dirty="0" smtClean="0"/>
              <a:t>FEAUTE</a:t>
            </a:r>
            <a:r>
              <a:rPr lang="he-IL" dirty="0" smtClean="0"/>
              <a:t> מספרי ההתייחסות</a:t>
            </a:r>
            <a:r>
              <a:rPr lang="he-IL" baseline="0" dirty="0" smtClean="0"/>
              <a:t> בדר"כ תהיה לפי תחומים. ברוב האלגוריתמים שנביט בהם למעשה העצים שנלמד יהיו בינאריים ואז התייחסות היא לפי ערך סף. ב-</a:t>
            </a:r>
            <a:r>
              <a:rPr lang="en-US" baseline="0" dirty="0" smtClean="0"/>
              <a:t>FEATURE</a:t>
            </a:r>
            <a:r>
              <a:rPr lang="he-IL" baseline="0" dirty="0" smtClean="0"/>
              <a:t> קטגורי התייחסות תהיה לפי כל קטגוריה בנפרד ובאלגוריתמים מתוחכמים יותר נאפשר גם התייחסות לפי ערכים אפשריים של קטגוריות.</a:t>
            </a:r>
          </a:p>
          <a:p>
            <a:pPr marL="228600" indent="-228600">
              <a:buAutoNum type="arabicPeriod"/>
            </a:pPr>
            <a:r>
              <a:rPr lang="he-IL" baseline="0" dirty="0" smtClean="0"/>
              <a:t>כל מסלול לעלה מייצג אוסף של דוגמאות שמתאימות אליו. כך שבסופו של דבר עץ מייצג לנו חלוקה של המרחב. </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24</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הטעות</a:t>
            </a:r>
            <a:r>
              <a:rPr lang="he-IL" baseline="0" dirty="0" smtClean="0"/>
              <a:t> שבצד הימני הצלעות שיוצאות מ- </a:t>
            </a:r>
            <a:r>
              <a:rPr lang="en-US" baseline="0" dirty="0" smtClean="0"/>
              <a:t>SALARY</a:t>
            </a:r>
            <a:r>
              <a:rPr lang="he-IL" baseline="0" dirty="0" smtClean="0"/>
              <a:t> לא מכסות את כל טווח הערכים האפשריים של משכורת ולכן הפונקציה איננה מוגדרת היטב.</a:t>
            </a:r>
          </a:p>
          <a:p>
            <a:pPr marL="228600" indent="-228600">
              <a:buAutoNum type="arabicPeriod"/>
            </a:pPr>
            <a:r>
              <a:rPr lang="he-IL" baseline="0" dirty="0" smtClean="0"/>
              <a:t>לבקש מהתלמידים לסווג דוגמאות שבטבלה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25</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ניתן</a:t>
            </a:r>
            <a:r>
              <a:rPr lang="he-IL" baseline="0" dirty="0" smtClean="0"/>
              <a:t> לחשוב על עץ כמחלק את המרחב בו הוא לומד לתיבות/מלבנים שבכל אחד מהם חיזוי קבוע. כך כל עץ יכול לקרב כל פונקציה בעולם על ידי מלבנים (קירוב מדרגות)</a:t>
            </a:r>
          </a:p>
          <a:p>
            <a:pPr marL="228600" indent="-228600">
              <a:buAutoNum type="arabicPeriod"/>
            </a:pPr>
            <a:r>
              <a:rPr lang="he-IL" baseline="0" dirty="0" smtClean="0"/>
              <a:t>אפשר לבצע קירובים טובים יותר מ"מדרגות". למשל אפשר להחליט בכל עלה ללמוד ישר מקרב הכי טוב ואז יש לנו קירובים באמצעות מיתרים שזה כבר לא רע. אפשר להרחיק לכת ולקרב באמצעות כל פולינום בתוך עלה ואז למעשה משתמשים ב- </a:t>
            </a:r>
            <a:r>
              <a:rPr lang="en-US" baseline="0" dirty="0" smtClean="0"/>
              <a:t>SPLINES</a:t>
            </a:r>
            <a:r>
              <a:rPr lang="he-IL" baseline="0" dirty="0" smtClean="0"/>
              <a:t>. כמובן יש לדאוג שיש מספיק דוגמאות בכל עלה בשביל שלמידת הפולינום מקרב תהיה טובה (</a:t>
            </a:r>
            <a:r>
              <a:rPr lang="en-US" baseline="0" dirty="0" smtClean="0"/>
              <a:t>OVERFITTING</a:t>
            </a:r>
            <a:r>
              <a:rPr lang="he-IL" baseline="0" dirty="0" smtClean="0"/>
              <a:t>).</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26</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שמים בכל קודקוד</a:t>
            </a:r>
            <a:r>
              <a:rPr lang="he-IL" baseline="0" dirty="0" smtClean="0"/>
              <a:t> </a:t>
            </a:r>
            <a:r>
              <a:rPr lang="en-US" baseline="0" dirty="0" smtClean="0"/>
              <a:t>FEATURE</a:t>
            </a:r>
            <a:r>
              <a:rPr lang="he-IL" baseline="0" dirty="0" smtClean="0"/>
              <a:t> אחר, צד שמאל מייצג ערך </a:t>
            </a:r>
            <a:r>
              <a:rPr lang="en-US" baseline="0" dirty="0" smtClean="0"/>
              <a:t>0</a:t>
            </a:r>
            <a:r>
              <a:rPr lang="he-IL" baseline="0" dirty="0" smtClean="0"/>
              <a:t> צד ימין ערך אחד. באופן זה קיבלנו עץ עם 2 בחזקת </a:t>
            </a:r>
            <a:r>
              <a:rPr lang="en-US" baseline="0" dirty="0" smtClean="0"/>
              <a:t>m</a:t>
            </a:r>
            <a:r>
              <a:rPr lang="he-IL" baseline="0" dirty="0" smtClean="0"/>
              <a:t> עלים. בכל עלה נשים ערך השווה לערך של הפונקציה וכך קיבלנו עץ שזהה לפונקציה הבוליאנית איתה התחלנו. כלומר במרחב בוליאני, מרחב העצים זהה למרחב כל ההיפותזות הבוליאניות.</a:t>
            </a:r>
          </a:p>
          <a:p>
            <a:pPr marL="228600" indent="-228600">
              <a:buAutoNum type="arabicPeriod"/>
            </a:pPr>
            <a:r>
              <a:rPr lang="he-IL" baseline="0" dirty="0" smtClean="0"/>
              <a:t>בעיה ראשונה היא זמן ריצה: יש יותר עצים מאשר היפותזות בוליאניות כי לכל פונקציה יש מספר עצים שמייצגים אותה. בנוסף יש סכנה ל- </a:t>
            </a:r>
            <a:r>
              <a:rPr lang="en-US" baseline="0" dirty="0" smtClean="0"/>
              <a:t>OVERFITTING</a:t>
            </a:r>
            <a:r>
              <a:rPr lang="he-IL" baseline="0" dirty="0" smtClean="0"/>
              <a:t>.</a:t>
            </a:r>
          </a:p>
          <a:p>
            <a:pPr marL="228600" indent="-228600">
              <a:buAutoNum type="arabicPeriod"/>
            </a:pPr>
            <a:r>
              <a:rPr lang="he-IL" baseline="0" dirty="0" smtClean="0"/>
              <a:t>נרצה אם כן איכשהו להגביל את עצמנו לעצים פשוטים יחסית (כלומר פונקציות פשוטות). </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27</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לא כל הענפים צריכים לקבל התייחסות שווה. יש ענפים</a:t>
            </a:r>
            <a:r>
              <a:rPr lang="he-IL" baseline="0" dirty="0" smtClean="0"/>
              <a:t> שראוי לתת להם עומק עץ יותר גדול שכן שם נופלות יותר דוגמאות ויש ענפים דלים יותר שראוי לצמצם אותם מראש. למעשה כאשר חושבים על בעיית ה-</a:t>
            </a:r>
            <a:r>
              <a:rPr lang="en-US" baseline="0" dirty="0" smtClean="0"/>
              <a:t>OVERFITTING</a:t>
            </a:r>
            <a:r>
              <a:rPr lang="he-IL" baseline="0" dirty="0" smtClean="0"/>
              <a:t> היא נובעת מכך שאנחנו מנסים לתת חיזוי "תפור מידי". כלומר נותנים תחזית על סמך מספר קטן מידי של דוגמאות. כך לדוגמא פיצול על עומק מקסימלי זהה בכל הענפים ייצור מצב שבחלק מהעלים יש מספר קטן מאוד של דוגמאות מה שיוביל כנראה ל-</a:t>
            </a:r>
            <a:r>
              <a:rPr lang="en-US" baseline="0" dirty="0" smtClean="0"/>
              <a:t>OVERFITTING</a:t>
            </a:r>
            <a:r>
              <a:rPr lang="he-IL" baseline="0" dirty="0" smtClean="0"/>
              <a:t> על חלק זה של המרחב.</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28</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בשיטה</a:t>
            </a:r>
            <a:r>
              <a:rPr lang="he-IL" baseline="0" dirty="0" smtClean="0"/>
              <a:t> זו לא נפצל עץ רק כי אחד הבנים שלו עם מעט דוגמאות. זה מחמיר מידי ומונע ללמוד בצורה טובה</a:t>
            </a:r>
          </a:p>
          <a:p>
            <a:pPr marL="228600" indent="-228600">
              <a:buAutoNum type="arabicPeriod"/>
            </a:pPr>
            <a:r>
              <a:rPr lang="he-IL" baseline="0" dirty="0" smtClean="0"/>
              <a:t>אפשרות שנייה היא לקבוע שהורה של עלה חייב להיות עם לפחות </a:t>
            </a:r>
            <a:r>
              <a:rPr lang="en-US" baseline="0" dirty="0" smtClean="0"/>
              <a:t>K</a:t>
            </a:r>
            <a:r>
              <a:rPr lang="he-IL" baseline="0" dirty="0" smtClean="0"/>
              <a:t> דוגמאות (כלומר לא יכול להיות שמפצלים על מדגם קטן). אפשרות זו טובה יותר אך עדיין מאפשרת לעלים להכיל מעט דוגמאות ולכן לפרדיקציה שם להיות מוטה.</a:t>
            </a:r>
          </a:p>
          <a:p>
            <a:pPr marL="228600" indent="-228600">
              <a:buAutoNum type="arabicPeriod"/>
            </a:pPr>
            <a:r>
              <a:rPr lang="he-IL" baseline="0" dirty="0" smtClean="0"/>
              <a:t>כלומר שיטה זו עדיין בעייתית. בנוסף היינו רוצים להרחיב את כמות </a:t>
            </a:r>
            <a:r>
              <a:rPr lang="he-IL" baseline="0" dirty="0" err="1" smtClean="0"/>
              <a:t>הפיצרים</a:t>
            </a:r>
            <a:r>
              <a:rPr lang="he-IL" baseline="0" dirty="0" smtClean="0"/>
              <a:t> אליהם מתייחסים רק אם זה כדאי לנו- כלומר שהשגיאה של המודל עם </a:t>
            </a:r>
            <a:r>
              <a:rPr lang="he-IL" baseline="0" dirty="0" err="1" smtClean="0"/>
              <a:t>פיצר</a:t>
            </a:r>
            <a:r>
              <a:rPr lang="he-IL" baseline="0" dirty="0" smtClean="0"/>
              <a:t> נוסף קטנה משמעותית מהשגיאה ללא </a:t>
            </a:r>
            <a:r>
              <a:rPr lang="he-IL" baseline="0" dirty="0" err="1" smtClean="0"/>
              <a:t>הפיצר</a:t>
            </a:r>
            <a:r>
              <a:rPr lang="he-IL" baseline="0" dirty="0" smtClean="0"/>
              <a:t>. כאשר מגבילים בצורות שהגבלנו עד עכשיו יכול מאוד להיות שלמדנו היפותזה קצת יותר טובה, אך לא מספיק מכלילה (הקטנו סיכוי ל-</a:t>
            </a:r>
            <a:r>
              <a:rPr lang="en-US" baseline="0" dirty="0" smtClean="0"/>
              <a:t>OVERFITTING</a:t>
            </a:r>
            <a:r>
              <a:rPr lang="he-IL" baseline="0" dirty="0" smtClean="0"/>
              <a:t> בהצעות הנ"ל אך לא מנענו אותו כליל. בכל ההצעות או שהגבלנו את עצמו למרחב היפותזות מצומצם מידי, או שעדיין יש סיכוי ל-</a:t>
            </a:r>
            <a:r>
              <a:rPr lang="en-US" baseline="0" dirty="0" smtClean="0"/>
              <a:t>OVERFITTING</a:t>
            </a:r>
            <a:r>
              <a:rPr lang="he-IL" baseline="0" dirty="0" smtClean="0"/>
              <a:t>). היינו רוצים איזשהו אלגוריתם שמסתכל על </a:t>
            </a:r>
            <a:r>
              <a:rPr lang="he-IL" baseline="0" dirty="0" err="1" smtClean="0"/>
              <a:t>פיצרים</a:t>
            </a:r>
            <a:r>
              <a:rPr lang="he-IL" baseline="0" dirty="0" smtClean="0"/>
              <a:t> בחיזוי שלו רק אם הם באמת מועילים בצורה משמעותית לחיזוי, ואחרת יתעלם מהם.</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29</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רוצים</a:t>
            </a:r>
            <a:r>
              <a:rPr lang="he-IL" baseline="0" dirty="0" smtClean="0"/>
              <a:t> היפותזות כמה שיותר מכלילות (עם פחות סיכוי ל-</a:t>
            </a:r>
            <a:r>
              <a:rPr lang="en-US" baseline="0" dirty="0" smtClean="0"/>
              <a:t>OVERFITTING</a:t>
            </a:r>
            <a:r>
              <a:rPr lang="he-IL" baseline="0" dirty="0" smtClean="0"/>
              <a:t>)</a:t>
            </a:r>
          </a:p>
          <a:p>
            <a:pPr marL="228600" indent="-228600">
              <a:buAutoNum type="arabicPeriod"/>
            </a:pPr>
            <a:r>
              <a:rPr lang="he-IL" baseline="0" dirty="0" smtClean="0"/>
              <a:t>להגדיר פורמלית את משימת הגיזום: מקבלים עץ ורוצים למחוק ממנו פיצולים לא מועילים. רוצים להחזיר עץ </a:t>
            </a:r>
            <a:r>
              <a:rPr lang="en-US" baseline="0" dirty="0" smtClean="0"/>
              <a:t>T</a:t>
            </a:r>
            <a:r>
              <a:rPr lang="he-IL" baseline="0" dirty="0" smtClean="0"/>
              <a:t>' שמתקבל מהעץ </a:t>
            </a:r>
            <a:r>
              <a:rPr lang="en-US" baseline="0" dirty="0" smtClean="0"/>
              <a:t>T</a:t>
            </a:r>
            <a:r>
              <a:rPr lang="he-IL" baseline="0" dirty="0" smtClean="0"/>
              <a:t> על ידי מחיקת כל הפיצולים המיותרים. נעשה זאת על ידי תת פרוצדורה שמסתכלת בכל פעם על קודקוד שהוא פיצול אחרון (כלומר הורה של עלה) ובודקת כמה נוכחותו בעץ מועילה לביצועים. אם השיפור לא עובר סף מינימלי אז מוחקים את הקודקוד מהעץ וממשיכים חלילה. מדד לעד כמה נהיה גרוע זה למשל עד כמה השגיאה השתפרה.</a:t>
            </a:r>
          </a:p>
          <a:p>
            <a:pPr marL="228600" indent="-228600">
              <a:buAutoNum type="arabicPeriod"/>
            </a:pPr>
            <a:r>
              <a:rPr lang="he-IL" baseline="0" dirty="0" smtClean="0"/>
              <a:t>בשביל לממש אלגוריתמים צריך לעבור על כל העצים. מדובר במחלקת היפותזות סופר-</a:t>
            </a:r>
            <a:r>
              <a:rPr lang="he-IL" baseline="0" dirty="0" err="1" smtClean="0"/>
              <a:t>אקספוננציאלית</a:t>
            </a:r>
            <a:r>
              <a:rPr lang="he-IL" baseline="0" dirty="0" smtClean="0"/>
              <a:t> מה שאומר שזמן הריצה לא סביר.</a:t>
            </a:r>
          </a:p>
          <a:p>
            <a:pPr marL="228600" indent="-228600">
              <a:buAutoNum type="arabicPeriod"/>
            </a:pPr>
            <a:r>
              <a:rPr lang="he-IL" baseline="0" dirty="0" smtClean="0"/>
              <a:t>מציאת עץ אופטימלי היא בעיה </a:t>
            </a:r>
            <a:r>
              <a:rPr lang="en-US" baseline="0" dirty="0" smtClean="0"/>
              <a:t>NP</a:t>
            </a:r>
            <a:r>
              <a:rPr lang="he-IL" baseline="0" dirty="0" smtClean="0"/>
              <a:t> קשה. ניתן לחשוב על הבעיה </a:t>
            </a:r>
            <a:r>
              <a:rPr lang="he-IL" baseline="0" dirty="0" err="1" smtClean="0"/>
              <a:t>כבעית</a:t>
            </a:r>
            <a:r>
              <a:rPr lang="he-IL" baseline="0" dirty="0" smtClean="0"/>
              <a:t> חיפוש. כאשר רוצים לבצע חיפוש במרחב מצבים אקספוננציאלי, מה עושים? משתמשים ב-</a:t>
            </a:r>
            <a:r>
              <a:rPr lang="en-US" baseline="0" dirty="0" smtClean="0"/>
              <a:t>hill climbing</a:t>
            </a:r>
            <a:r>
              <a:rPr lang="he-IL" baseline="0" dirty="0" smtClean="0"/>
              <a:t> שהוא סוג של חיפוש לאופטימום מקומי. נציע אלגוריתם כזה למרחב המצבים שלנו.</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30</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מציאת עץ אופטימלי היא בעיה </a:t>
            </a:r>
            <a:r>
              <a:rPr lang="en-US" baseline="0" dirty="0" smtClean="0"/>
              <a:t>NP</a:t>
            </a:r>
            <a:r>
              <a:rPr lang="he-IL" baseline="0" dirty="0" smtClean="0"/>
              <a:t> קשה. ניתן לחשוב על הבעיה </a:t>
            </a:r>
            <a:r>
              <a:rPr lang="he-IL" baseline="0" dirty="0" err="1" smtClean="0"/>
              <a:t>כבעית</a:t>
            </a:r>
            <a:r>
              <a:rPr lang="he-IL" baseline="0" dirty="0" smtClean="0"/>
              <a:t> חיפוש. כאשר רוצים לבצע חיפוש במרחב מצבים אקספוננציאלי, מה עושים? משתמשים ב-</a:t>
            </a:r>
            <a:r>
              <a:rPr lang="en-US" baseline="0" dirty="0" smtClean="0"/>
              <a:t>hill climbing</a:t>
            </a:r>
            <a:r>
              <a:rPr lang="he-IL" baseline="0" dirty="0" smtClean="0"/>
              <a:t> שהוא סוג של חיפוש לאופטימום מקומי. נציע אלגוריתם כזה למרחב המצבים שלנו. מצב התחלתי: עץ ריק. מטרה: עץ עם שגיאה מינימלית.</a:t>
            </a:r>
          </a:p>
          <a:p>
            <a:pPr marL="228600" indent="-228600">
              <a:buAutoNum type="arabicPeriod"/>
            </a:pPr>
            <a:r>
              <a:rPr lang="he-IL" baseline="0" dirty="0" smtClean="0"/>
              <a:t>מעברים? בכל מצב בוחרים עלה לפיצול ותכונה שהכי טובה לפיצול (כלומר הכי מועילה לחיזוי) עבור קודקוד זה. מפסיקים כאשר מגיעים לאופטימום מקומי.</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31</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smtClean="0"/>
              <a:t>1. איך בוחרים תכונה הכי טובה לפיצול? רוצים תכונה שהכי</a:t>
            </a:r>
            <a:r>
              <a:rPr lang="he-IL" baseline="0" dirty="0" smtClean="0"/>
              <a:t> מועילה לחיזוי. דרך אחת להגדיר זאת היא על ידי התכונה שמקטינה את השגיאה של העץ בצורה המשמעותית ביותר.</a:t>
            </a:r>
            <a:endParaRPr lang="he-IL" dirty="0" smtClean="0"/>
          </a:p>
          <a:p>
            <a:pPr marL="0" indent="0">
              <a:buNone/>
            </a:pPr>
            <a:r>
              <a:rPr lang="he-IL" dirty="0" smtClean="0"/>
              <a:t>2. הפיצולים ששוקלים</a:t>
            </a:r>
            <a:r>
              <a:rPr lang="he-IL" baseline="0" dirty="0" smtClean="0"/>
              <a:t> עבור כל פיצ'ר נומרי הם על כל הספים האפשריים של הערכים שלו.</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32</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להציג את ה- </a:t>
            </a:r>
            <a:r>
              <a:rPr lang="en-US" dirty="0" smtClean="0"/>
              <a:t>SETTING </a:t>
            </a:r>
            <a:r>
              <a:rPr lang="he-IL" dirty="0" smtClean="0"/>
              <a:t> הכללי של </a:t>
            </a:r>
            <a:r>
              <a:rPr lang="en-US" dirty="0" smtClean="0"/>
              <a:t>SUPERVISED</a:t>
            </a:r>
            <a:r>
              <a:rPr lang="he-IL" dirty="0" smtClean="0"/>
              <a:t> ו-</a:t>
            </a:r>
            <a:r>
              <a:rPr lang="en-US" dirty="0" smtClean="0"/>
              <a:t>UNSUPERVISED</a:t>
            </a:r>
            <a:r>
              <a:rPr lang="he-IL" dirty="0" smtClean="0"/>
              <a:t> + דוגמאות</a:t>
            </a:r>
            <a:r>
              <a:rPr lang="he-IL" baseline="0" dirty="0" smtClean="0"/>
              <a:t> לאלגוריתמים מכל משפחה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a:t>
            </a:fld>
            <a:endParaRPr lang="he-IL" dirty="0"/>
          </a:p>
        </p:txBody>
      </p:sp>
    </p:spTree>
    <p:extLst>
      <p:ext uri="{BB962C8B-B14F-4D97-AF65-F5344CB8AC3E}">
        <p14:creationId xmlns:p14="http://schemas.microsoft.com/office/powerpoint/2010/main" val="2304707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להדגים איך הופכים דוגמאות בעלה לשכיחויות קלט לפונקציית ה-</a:t>
            </a:r>
            <a:r>
              <a:rPr lang="en-US" baseline="0" dirty="0" smtClean="0"/>
              <a:t>purity</a:t>
            </a:r>
            <a:r>
              <a:rPr lang="he-IL" baseline="0" dirty="0" smtClean="0"/>
              <a:t>.</a:t>
            </a:r>
          </a:p>
          <a:p>
            <a:pPr marL="228600" indent="-228600">
              <a:buAutoNum type="arabicPeriod"/>
            </a:pPr>
            <a:r>
              <a:rPr lang="he-IL" baseline="0" dirty="0" smtClean="0"/>
              <a:t>משקללים </a:t>
            </a:r>
            <a:r>
              <a:rPr lang="en-US" baseline="0" dirty="0" smtClean="0"/>
              <a:t>impurity</a:t>
            </a:r>
            <a:r>
              <a:rPr lang="he-IL" baseline="0" dirty="0" smtClean="0"/>
              <a:t> של עלים על ידי שכיחויות של דוגמאות האימון שנופלות בכל עלה. ההפרש בין התוחלת של ה-</a:t>
            </a:r>
            <a:r>
              <a:rPr lang="en-US" baseline="0" dirty="0" smtClean="0"/>
              <a:t>impurity</a:t>
            </a:r>
            <a:r>
              <a:rPr lang="he-IL" baseline="0" dirty="0" smtClean="0"/>
              <a:t> של העלים לבין ה-</a:t>
            </a:r>
            <a:r>
              <a:rPr lang="en-US" baseline="0" dirty="0" smtClean="0"/>
              <a:t>impurity</a:t>
            </a:r>
            <a:r>
              <a:rPr lang="he-IL" baseline="0" dirty="0" smtClean="0"/>
              <a:t> של ההורה הוא </a:t>
            </a:r>
            <a:r>
              <a:rPr lang="he-IL" baseline="0" dirty="0" err="1" smtClean="0"/>
              <a:t>הותחלת</a:t>
            </a:r>
            <a:r>
              <a:rPr lang="he-IL" baseline="0" dirty="0" smtClean="0"/>
              <a:t> הקטנת ה- </a:t>
            </a:r>
            <a:r>
              <a:rPr lang="en-US" baseline="0" dirty="0" smtClean="0"/>
              <a:t>impurity</a:t>
            </a:r>
            <a:r>
              <a:rPr lang="he-IL" baseline="0" dirty="0" smtClean="0"/>
              <a:t>.</a:t>
            </a:r>
          </a:p>
          <a:p>
            <a:pPr marL="228600" indent="-228600">
              <a:buAutoNum type="arabicPeriod"/>
            </a:pPr>
            <a:r>
              <a:rPr lang="he-IL" baseline="0" dirty="0" smtClean="0"/>
              <a:t>הגדרה של </a:t>
            </a:r>
            <a:r>
              <a:rPr lang="en-US" baseline="0" dirty="0" smtClean="0"/>
              <a:t>purity</a:t>
            </a:r>
            <a:r>
              <a:rPr lang="he-IL" baseline="0" dirty="0" smtClean="0"/>
              <a:t> עבור </a:t>
            </a:r>
            <a:r>
              <a:rPr lang="en-US" baseline="0" dirty="0" smtClean="0"/>
              <a:t>accuracy</a:t>
            </a:r>
            <a:r>
              <a:rPr lang="he-IL" baseline="0" dirty="0" smtClean="0"/>
              <a:t>: </a:t>
            </a:r>
            <a:r>
              <a:rPr lang="en-US" baseline="0" dirty="0" smtClean="0"/>
              <a:t>f(p1,..,pk)= 1-max(pi)</a:t>
            </a:r>
            <a:r>
              <a:rPr lang="he-IL" baseline="0" dirty="0" smtClean="0"/>
              <a:t> (שכן השגיאה תחת מדד ה- </a:t>
            </a:r>
            <a:r>
              <a:rPr lang="en-US" baseline="0" dirty="0" smtClean="0"/>
              <a:t>accuracy</a:t>
            </a:r>
            <a:r>
              <a:rPr lang="he-IL" baseline="0" dirty="0" smtClean="0"/>
              <a:t> היא בדיוק כל התיוגים שלא נופלים תחת ה-</a:t>
            </a:r>
            <a:r>
              <a:rPr lang="en-US" baseline="0" dirty="0" smtClean="0"/>
              <a:t>majority vote</a:t>
            </a:r>
            <a:r>
              <a:rPr lang="he-IL" baseline="0" dirty="0" smtClean="0"/>
              <a:t>).</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33</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באופן אינטואיטיבי ככל שהתפלגות המחלקות קרובה לאחידה החיזוי של האלגוריתם גרוע יותר (יטעה על יותר דוגמאות, יותר קשה לחזות שכן הן </a:t>
            </a:r>
            <a:r>
              <a:rPr lang="en-US" baseline="0" dirty="0" smtClean="0"/>
              <a:t>class</a:t>
            </a:r>
            <a:r>
              <a:rPr lang="he-IL" baseline="0" dirty="0" smtClean="0"/>
              <a:t> חד משמעי לחזות על פיו). כאשר יש רק מחלקה אחת המצב מושלם כי אז ברור מה צריך לחזות. זה מוביל אותנו לתכונות הבאות:</a:t>
            </a:r>
          </a:p>
          <a:p>
            <a:pPr marL="0" indent="0">
              <a:buNone/>
            </a:pPr>
            <a:r>
              <a:rPr lang="he-IL" baseline="0" dirty="0" smtClean="0"/>
              <a:t>א. שגיאה עבור התפלגות אחידה היא מקסימלית (בהינתן מספר מחלקות קבוע)</a:t>
            </a:r>
          </a:p>
          <a:p>
            <a:pPr marL="0" indent="0">
              <a:buNone/>
            </a:pPr>
            <a:r>
              <a:rPr lang="he-IL" baseline="0" dirty="0" smtClean="0"/>
              <a:t>ב. אם אחד השכיחויות 1 השגיאה היא 0 (אין שגיאה בכלל)</a:t>
            </a:r>
          </a:p>
          <a:p>
            <a:pPr marL="0" indent="0">
              <a:buNone/>
            </a:pPr>
            <a:r>
              <a:rPr lang="he-IL" baseline="0" dirty="0" smtClean="0"/>
              <a:t>ג. ככל שמגדילים מספר מחלקות, שגיאה עבור התפלגות אחידה גדלה</a:t>
            </a:r>
          </a:p>
          <a:p>
            <a:pPr marL="0" indent="0">
              <a:buNone/>
            </a:pPr>
            <a:r>
              <a:rPr lang="he-IL" baseline="0" dirty="0" smtClean="0"/>
              <a:t>ד. לכל המחלקות אותה חשיבות, כלומר אם מחליפים בין התפלגויות של המחלקות המספר נשאר זהה.</a:t>
            </a:r>
          </a:p>
          <a:p>
            <a:pPr marL="0" indent="0">
              <a:buNone/>
            </a:pPr>
            <a:endParaRPr lang="he-IL" baseline="0" dirty="0" smtClean="0"/>
          </a:p>
          <a:p>
            <a:pPr marL="0" indent="0">
              <a:buNone/>
            </a:pPr>
            <a:r>
              <a:rPr lang="he-IL" baseline="0" dirty="0" smtClean="0"/>
              <a:t>2. פונקציית ה- </a:t>
            </a:r>
            <a:r>
              <a:rPr lang="en-US" baseline="0" dirty="0" smtClean="0"/>
              <a:t>accuracy</a:t>
            </a:r>
            <a:r>
              <a:rPr lang="he-IL" baseline="0" dirty="0" smtClean="0"/>
              <a:t> מקיימת תכונות שהוצעו אך אחת הבעיות שלה היא לא קמורה. החסרון מתבטא למשל כאשר יש שתי </a:t>
            </a:r>
            <a:r>
              <a:rPr lang="he-IL" baseline="0" dirty="0" err="1" smtClean="0"/>
              <a:t>פיצרים</a:t>
            </a:r>
            <a:r>
              <a:rPr lang="he-IL" baseline="0" dirty="0" smtClean="0"/>
              <a:t>, ששתיהם מחלקים את הדוגמאות בהורה חצי-חצי, אך לאחד יש </a:t>
            </a:r>
            <a:r>
              <a:rPr lang="en-US" baseline="0" dirty="0" smtClean="0"/>
              <a:t>impurities</a:t>
            </a:r>
            <a:r>
              <a:rPr lang="he-IL" baseline="0" dirty="0" smtClean="0"/>
              <a:t> של </a:t>
            </a:r>
            <a:r>
              <a:rPr lang="en-US" baseline="0" dirty="0" smtClean="0"/>
              <a:t>0.49,0.5</a:t>
            </a:r>
            <a:r>
              <a:rPr lang="he-IL" baseline="0" dirty="0" smtClean="0"/>
              <a:t> ולשני של </a:t>
            </a:r>
            <a:r>
              <a:rPr lang="en-US" baseline="0" dirty="0" smtClean="0"/>
              <a:t>0.01, 0.99 </a:t>
            </a:r>
            <a:r>
              <a:rPr lang="he-IL" baseline="0" dirty="0" smtClean="0"/>
              <a:t>. כיוון שהשגיאה איננה קמורה אז האלגוריתם יבחר לפצל לפי </a:t>
            </a:r>
            <a:r>
              <a:rPr lang="en-US" baseline="0" dirty="0" smtClean="0"/>
              <a:t>feature</a:t>
            </a:r>
            <a:r>
              <a:rPr lang="he-IL" baseline="0" dirty="0" smtClean="0"/>
              <a:t> ראשון, למרות שאינטואיטיבית עדיף לפצל לפי ה-</a:t>
            </a:r>
            <a:r>
              <a:rPr lang="en-US" baseline="0" dirty="0" smtClean="0"/>
              <a:t>feature </a:t>
            </a:r>
            <a:r>
              <a:rPr lang="he-IL" baseline="0" dirty="0" smtClean="0"/>
              <a:t> השני (יגרור פחות פיצולים בהמשך ויוביל להיפותזה טובה יותר).</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34</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להתעכב מעט על התכונות של האנטרופיה ועל כך שהיא מקיימת את התכונות הטובות שרוצים מפונקציית </a:t>
            </a:r>
            <a:r>
              <a:rPr lang="en-US" baseline="0" dirty="0" smtClean="0"/>
              <a:t>impurity</a:t>
            </a:r>
            <a:r>
              <a:rPr lang="he-IL" baseline="0" dirty="0" smtClean="0"/>
              <a:t> .</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35</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smtClean="0"/>
              <a:t>1. איך בוחרים תכונה הכי טובה לפיצול? רוצים תכונה שהכי</a:t>
            </a:r>
            <a:r>
              <a:rPr lang="he-IL" baseline="0" dirty="0" smtClean="0"/>
              <a:t> מועילה לחיזוי. דרך אחת להגדיר זאת היא על ידי התכונה שמקטינה את השגיאה של העץ בצורה המשמעותית ביותר.</a:t>
            </a:r>
            <a:endParaRPr lang="he-IL" dirty="0" smtClean="0"/>
          </a:p>
          <a:p>
            <a:pPr marL="0" indent="0">
              <a:buNone/>
            </a:pPr>
            <a:r>
              <a:rPr lang="he-IL" dirty="0" smtClean="0"/>
              <a:t>2. הפיצולים ששוקלים</a:t>
            </a:r>
            <a:r>
              <a:rPr lang="he-IL" baseline="0" dirty="0" smtClean="0"/>
              <a:t> עבור כל פיצ'ר נומרי הם על כל הספים האפשריים של הערכים שלו.</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36</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baseline="0" dirty="0" smtClean="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37</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להתעכב מעט על התכונות של האנטרופיה ועל כך שהיא מקיימת את התכונות הטובות שרוצים מפונקציית </a:t>
            </a:r>
            <a:r>
              <a:rPr lang="en-US" baseline="0" dirty="0" smtClean="0"/>
              <a:t>impurity</a:t>
            </a:r>
            <a:r>
              <a:rPr lang="he-IL" baseline="0" dirty="0" smtClean="0"/>
              <a:t> .</a:t>
            </a:r>
          </a:p>
          <a:p>
            <a:pPr marL="228600" indent="-228600">
              <a:buAutoNum type="arabicPeriod"/>
            </a:pPr>
            <a:r>
              <a:rPr lang="he-IL" baseline="0" dirty="0" smtClean="0"/>
              <a:t>כאשר התכונות מאוד תלויות זו בזו לצורך החיזוי כמו בפונקציית ה-</a:t>
            </a:r>
            <a:r>
              <a:rPr lang="en-US" baseline="0" dirty="0" smtClean="0"/>
              <a:t>XOR</a:t>
            </a:r>
            <a:r>
              <a:rPr lang="he-IL" baseline="0" dirty="0" smtClean="0"/>
              <a:t> אז יכול להיות שכאשר נשקול תכונה מסויימת לבד היא כמעט לא תקטין </a:t>
            </a:r>
            <a:r>
              <a:rPr lang="en-US" baseline="0" dirty="0" smtClean="0"/>
              <a:t>impurity</a:t>
            </a:r>
            <a:r>
              <a:rPr lang="he-IL" baseline="0" dirty="0" smtClean="0"/>
              <a:t> למרות שיחד עם תכונה אחרת היא תהיה טובה מאוד.</a:t>
            </a:r>
          </a:p>
          <a:p>
            <a:pPr marL="228600" indent="-228600">
              <a:buAutoNum type="arabicPeriod"/>
            </a:pPr>
            <a:r>
              <a:rPr lang="he-IL" baseline="0" dirty="0" smtClean="0"/>
              <a:t>הבעיה הקודמת נפתרה. החסרונות: זמן ריצה ארוך יותר.</a:t>
            </a:r>
          </a:p>
          <a:p>
            <a:pPr marL="228600" indent="-228600">
              <a:buAutoNum type="arabicPeriod"/>
            </a:pPr>
            <a:r>
              <a:rPr lang="en-US" baseline="0" dirty="0" smtClean="0"/>
              <a:t>PRE-PRUNNING</a:t>
            </a:r>
            <a:r>
              <a:rPr lang="he-IL" baseline="0" dirty="0" smtClean="0"/>
              <a:t> עם עוד מספר </a:t>
            </a:r>
            <a:r>
              <a:rPr lang="he-IL" baseline="0" dirty="0" err="1" smtClean="0"/>
              <a:t>היוריסטיקות</a:t>
            </a:r>
            <a:r>
              <a:rPr lang="he-IL" baseline="0" dirty="0" smtClean="0"/>
              <a:t> נקרא </a:t>
            </a:r>
            <a:r>
              <a:rPr lang="en-US" baseline="0" dirty="0" smtClean="0"/>
              <a:t>C4.5</a:t>
            </a:r>
            <a:r>
              <a:rPr lang="he-IL" baseline="0" dirty="0" smtClean="0"/>
              <a:t> בעוד ש-</a:t>
            </a:r>
            <a:r>
              <a:rPr lang="en-US" baseline="0" dirty="0" smtClean="0"/>
              <a:t>POST PRUNNING</a:t>
            </a:r>
            <a:r>
              <a:rPr lang="he-IL" baseline="0" dirty="0" smtClean="0"/>
              <a:t> נקרא </a:t>
            </a:r>
            <a:r>
              <a:rPr lang="en-US" baseline="0" dirty="0" smtClean="0"/>
              <a:t>CART</a:t>
            </a:r>
            <a:r>
              <a:rPr lang="he-IL" baseline="0" dirty="0" smtClean="0"/>
              <a:t>.</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38</a:t>
            </a:fld>
            <a:endParaRPr lang="he-IL"/>
          </a:p>
        </p:txBody>
      </p:sp>
    </p:spTree>
    <p:extLst>
      <p:ext uri="{BB962C8B-B14F-4D97-AF65-F5344CB8AC3E}">
        <p14:creationId xmlns:p14="http://schemas.microsoft.com/office/powerpoint/2010/main" val="32831250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להסביר שאינטואיטיבית אם</a:t>
            </a:r>
            <a:r>
              <a:rPr lang="he-IL" baseline="0" dirty="0" smtClean="0"/>
              <a:t> שגיאה לא מוטת את בממוצע נקלוט את החיזוי הנכון (אם מדובר בסיווג), ואם מדובר ברגרסיה אז פעם נחטא למעלה ופעם למטה אך בממוצע נתאזן. </a:t>
            </a:r>
          </a:p>
          <a:p>
            <a:pPr marL="228600" indent="-228600">
              <a:buAutoNum type="arabicPeriod"/>
            </a:pPr>
            <a:r>
              <a:rPr lang="he-IL" baseline="0" dirty="0" smtClean="0"/>
              <a:t>כדאי להראות יותר מכך: השונות של ההיפותזה קטנה (ולכן מכך לומדים שפחות סובלת מ- </a:t>
            </a:r>
            <a:r>
              <a:rPr lang="en-US" baseline="0" dirty="0" smtClean="0"/>
              <a:t>overfitting</a:t>
            </a:r>
            <a:r>
              <a:rPr lang="he-IL" baseline="0" dirty="0" smtClean="0"/>
              <a:t>).</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39</a:t>
            </a:fld>
            <a:endParaRPr lang="he-IL"/>
          </a:p>
        </p:txBody>
      </p:sp>
    </p:spTree>
    <p:extLst>
      <p:ext uri="{BB962C8B-B14F-4D97-AF65-F5344CB8AC3E}">
        <p14:creationId xmlns:p14="http://schemas.microsoft.com/office/powerpoint/2010/main" val="2199415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אינטואיטיבית כאשר מגרילים</a:t>
            </a:r>
            <a:r>
              <a:rPr lang="he-IL" baseline="0" dirty="0" smtClean="0"/>
              <a:t> עם חזרות יוצרים </a:t>
            </a:r>
            <a:r>
              <a:rPr lang="en-US" baseline="0" dirty="0" smtClean="0"/>
              <a:t>OVERFITTING</a:t>
            </a:r>
            <a:r>
              <a:rPr lang="he-IL" baseline="0" dirty="0" smtClean="0"/>
              <a:t> בכל פעם על דוגמאות אחרות שבממוצע יתאזנו.</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40</a:t>
            </a:fld>
            <a:endParaRPr lang="he-IL"/>
          </a:p>
        </p:txBody>
      </p:sp>
    </p:spTree>
    <p:extLst>
      <p:ext uri="{BB962C8B-B14F-4D97-AF65-F5344CB8AC3E}">
        <p14:creationId xmlns:p14="http://schemas.microsoft.com/office/powerpoint/2010/main" val="21994158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אם היפותזות מתואמות אז השונות בממוצע</a:t>
            </a:r>
            <a:r>
              <a:rPr lang="he-IL" baseline="0" dirty="0" smtClean="0"/>
              <a:t> לא תקטן כי בכל פעם נלמד היפותזות דומות זו לזו באופיין (השונות קטנה הכי הרבה אם היפותזות לא מתואמות –מתמטית צריך להתחשב ב- </a:t>
            </a:r>
            <a:r>
              <a:rPr lang="en-US" baseline="0" dirty="0" smtClean="0"/>
              <a:t>COVARIANCE</a:t>
            </a:r>
            <a:r>
              <a:rPr lang="he-IL" baseline="0" dirty="0" smtClean="0"/>
              <a:t> במקרה הזה).</a:t>
            </a:r>
          </a:p>
          <a:p>
            <a:pPr marL="228600" indent="-228600">
              <a:buAutoNum type="arabicPeriod"/>
            </a:pPr>
            <a:r>
              <a:rPr lang="he-IL" baseline="0" dirty="0" smtClean="0"/>
              <a:t>בהגבלה ה-</a:t>
            </a:r>
            <a:r>
              <a:rPr lang="en-US" baseline="0" dirty="0" smtClean="0"/>
              <a:t>features</a:t>
            </a:r>
            <a:r>
              <a:rPr lang="he-IL" baseline="0" dirty="0" smtClean="0"/>
              <a:t> יוצרים אמנם היפותזות תת אופטימליות אך בממוצע כל </a:t>
            </a:r>
            <a:r>
              <a:rPr lang="en-US" baseline="0" dirty="0" smtClean="0"/>
              <a:t>feature</a:t>
            </a:r>
            <a:r>
              <a:rPr lang="he-IL" baseline="0" dirty="0" smtClean="0"/>
              <a:t> יופיע בסופו של דבר והדברים מתאזנים.</a:t>
            </a:r>
          </a:p>
          <a:p>
            <a:pPr marL="228600" indent="-228600">
              <a:buAutoNum type="arabicPeriod"/>
            </a:pPr>
            <a:r>
              <a:rPr lang="he-IL" baseline="0" dirty="0" smtClean="0"/>
              <a:t>התיאוריה מגובה בהבטחות מתמטיות לגבי השונות והביצועים של ההיפותזה המתקבלת מהאלגוריתם אך לא נציג אותם כאן מפאת קוצר הזמן</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41</a:t>
            </a:fld>
            <a:endParaRPr lang="he-IL"/>
          </a:p>
        </p:txBody>
      </p:sp>
    </p:spTree>
    <p:extLst>
      <p:ext uri="{BB962C8B-B14F-4D97-AF65-F5344CB8AC3E}">
        <p14:creationId xmlns:p14="http://schemas.microsoft.com/office/powerpoint/2010/main" val="30080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2. עדיפות שאלגוריתם</a:t>
            </a:r>
            <a:r>
              <a:rPr lang="he-IL" baseline="0" dirty="0" smtClean="0"/>
              <a:t> הלמידה יהיה פשוט ולא ילמד טוב מידי בכדי שהאלגוריתם ילמד בצורה טובה ובאיטיות.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42</a:t>
            </a:fld>
            <a:endParaRPr lang="he-IL"/>
          </a:p>
        </p:txBody>
      </p:sp>
    </p:spTree>
    <p:extLst>
      <p:ext uri="{BB962C8B-B14F-4D97-AF65-F5344CB8AC3E}">
        <p14:creationId xmlns:p14="http://schemas.microsoft.com/office/powerpoint/2010/main" val="769447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להגדיר ולבקש</a:t>
            </a:r>
            <a:r>
              <a:rPr lang="he-IL" baseline="0" dirty="0" smtClean="0"/>
              <a:t> מהתלמידים דוגמאות </a:t>
            </a:r>
            <a:r>
              <a:rPr lang="he-IL" baseline="0" dirty="0" err="1" smtClean="0"/>
              <a:t>לפיצר</a:t>
            </a:r>
            <a:r>
              <a:rPr lang="he-IL" baseline="0" dirty="0" smtClean="0"/>
              <a:t> מכל קטגוריה. להבהיר הבדל בין </a:t>
            </a:r>
            <a:r>
              <a:rPr lang="he-IL" baseline="0" dirty="0" err="1" smtClean="0"/>
              <a:t>פיצר</a:t>
            </a:r>
            <a:r>
              <a:rPr lang="he-IL" baseline="0" dirty="0" smtClean="0"/>
              <a:t> עם קטגוריות מספריות </a:t>
            </a:r>
            <a:r>
              <a:rPr lang="he-IL" baseline="0" dirty="0" err="1" smtClean="0"/>
              <a:t>לפיצר</a:t>
            </a:r>
            <a:r>
              <a:rPr lang="he-IL" baseline="0" dirty="0" smtClean="0"/>
              <a:t> נומרי</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2. ככל</a:t>
            </a:r>
            <a:r>
              <a:rPr lang="he-IL" baseline="0" dirty="0" smtClean="0"/>
              <a:t> ש-</a:t>
            </a:r>
            <a:r>
              <a:rPr lang="en-US" baseline="0" dirty="0" smtClean="0"/>
              <a:t>LAMBDA</a:t>
            </a:r>
            <a:r>
              <a:rPr lang="he-IL" baseline="0" dirty="0" smtClean="0"/>
              <a:t> יותר גדול אז תהליך הלמידה איטי יותר.</a:t>
            </a:r>
          </a:p>
          <a:p>
            <a:r>
              <a:rPr lang="he-IL" baseline="0" dirty="0" smtClean="0"/>
              <a:t>3. </a:t>
            </a:r>
            <a:r>
              <a:rPr lang="en-US" baseline="0" dirty="0" smtClean="0"/>
              <a:t>LAMBDA</a:t>
            </a:r>
            <a:r>
              <a:rPr lang="he-IL" baseline="0" dirty="0" smtClean="0"/>
              <a:t> נבחר בדר"כ כלל בין 0.01 ל- 0.001</a:t>
            </a:r>
          </a:p>
          <a:p>
            <a:r>
              <a:rPr lang="he-IL" baseline="0" dirty="0" smtClean="0"/>
              <a:t>4. ערכים קטנים מאוד של </a:t>
            </a:r>
            <a:r>
              <a:rPr lang="en-US" baseline="0" dirty="0" smtClean="0"/>
              <a:t>LAMBDA</a:t>
            </a:r>
            <a:r>
              <a:rPr lang="he-IL" baseline="0" dirty="0" smtClean="0"/>
              <a:t> דורשים ערכים גדולים מאוד של </a:t>
            </a:r>
            <a:r>
              <a:rPr lang="en-US" baseline="0" dirty="0" smtClean="0"/>
              <a:t>B</a:t>
            </a:r>
            <a:r>
              <a:rPr lang="he-IL" baseline="0" dirty="0" smtClean="0"/>
              <a:t> בשביל ללמוד בצורה טובה.</a:t>
            </a:r>
          </a:p>
          <a:p>
            <a:r>
              <a:rPr lang="he-IL" baseline="0" dirty="0" smtClean="0"/>
              <a:t>5. אם </a:t>
            </a:r>
            <a:r>
              <a:rPr lang="en-US" baseline="0" dirty="0" smtClean="0"/>
              <a:t>B</a:t>
            </a:r>
            <a:r>
              <a:rPr lang="he-IL" baseline="0" dirty="0" smtClean="0"/>
              <a:t> גדול מידי או </a:t>
            </a:r>
            <a:r>
              <a:rPr lang="en-US" baseline="0" dirty="0" smtClean="0"/>
              <a:t>D</a:t>
            </a:r>
            <a:r>
              <a:rPr lang="he-IL" baseline="0" dirty="0" smtClean="0"/>
              <a:t> גדול מידי אז יש סכנה ל-</a:t>
            </a:r>
            <a:r>
              <a:rPr lang="en-US" baseline="0" dirty="0" smtClean="0"/>
              <a:t>overfitting</a:t>
            </a:r>
            <a:r>
              <a:rPr lang="he-IL" baseline="0" dirty="0" smtClean="0"/>
              <a:t>.</a:t>
            </a:r>
          </a:p>
          <a:p>
            <a:r>
              <a:rPr lang="he-IL" baseline="0" dirty="0" smtClean="0"/>
              <a:t>6. הלמידה עם </a:t>
            </a:r>
            <a:r>
              <a:rPr lang="en-US" baseline="0" dirty="0" smtClean="0"/>
              <a:t>decision stamps</a:t>
            </a:r>
            <a:r>
              <a:rPr lang="he-IL" baseline="0" dirty="0" smtClean="0"/>
              <a:t> טובה ומספיקה כי המודלים תלויים זה בזה!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43</a:t>
            </a:fld>
            <a:endParaRPr lang="he-IL"/>
          </a:p>
        </p:txBody>
      </p:sp>
    </p:spTree>
    <p:extLst>
      <p:ext uri="{BB962C8B-B14F-4D97-AF65-F5344CB8AC3E}">
        <p14:creationId xmlns:p14="http://schemas.microsoft.com/office/powerpoint/2010/main" val="769447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2. ככל</a:t>
            </a:r>
            <a:r>
              <a:rPr lang="he-IL" baseline="0" dirty="0" smtClean="0"/>
              <a:t> ש-</a:t>
            </a:r>
            <a:r>
              <a:rPr lang="en-US" baseline="0" dirty="0" smtClean="0"/>
              <a:t>LAMBDA</a:t>
            </a:r>
            <a:r>
              <a:rPr lang="he-IL" baseline="0" dirty="0" smtClean="0"/>
              <a:t> יותר גדול אז תהליך הלמידה איטי יותר.</a:t>
            </a:r>
          </a:p>
          <a:p>
            <a:r>
              <a:rPr lang="he-IL" baseline="0" dirty="0" smtClean="0"/>
              <a:t>3. </a:t>
            </a:r>
            <a:r>
              <a:rPr lang="en-US" baseline="0" dirty="0" smtClean="0"/>
              <a:t>LAMBDA</a:t>
            </a:r>
            <a:r>
              <a:rPr lang="he-IL" baseline="0" dirty="0" smtClean="0"/>
              <a:t> נבחר בדר"כ כלל בין 0.01 ל- 0.001</a:t>
            </a:r>
          </a:p>
          <a:p>
            <a:r>
              <a:rPr lang="he-IL" baseline="0" dirty="0" smtClean="0"/>
              <a:t>4. ערכים קטנים מאוד של </a:t>
            </a:r>
            <a:r>
              <a:rPr lang="en-US" baseline="0" dirty="0" smtClean="0"/>
              <a:t>LAMBDA</a:t>
            </a:r>
            <a:r>
              <a:rPr lang="he-IL" baseline="0" dirty="0" smtClean="0"/>
              <a:t> דורשים ערכים גדולים מאוד של </a:t>
            </a:r>
            <a:r>
              <a:rPr lang="en-US" baseline="0" dirty="0" smtClean="0"/>
              <a:t>B</a:t>
            </a:r>
            <a:r>
              <a:rPr lang="he-IL" baseline="0" dirty="0" smtClean="0"/>
              <a:t> בשביל ללמוד בצורה טובה.</a:t>
            </a:r>
          </a:p>
          <a:p>
            <a:r>
              <a:rPr lang="he-IL" baseline="0" dirty="0" smtClean="0"/>
              <a:t>5. אם </a:t>
            </a:r>
            <a:r>
              <a:rPr lang="en-US" baseline="0" dirty="0" smtClean="0"/>
              <a:t>B</a:t>
            </a:r>
            <a:r>
              <a:rPr lang="he-IL" baseline="0" dirty="0" smtClean="0"/>
              <a:t> גדול מידי או </a:t>
            </a:r>
            <a:r>
              <a:rPr lang="en-US" baseline="0" dirty="0" smtClean="0"/>
              <a:t>D</a:t>
            </a:r>
            <a:r>
              <a:rPr lang="he-IL" baseline="0" dirty="0" smtClean="0"/>
              <a:t> גדול מידי אז יש סכנה ל-</a:t>
            </a:r>
            <a:r>
              <a:rPr lang="en-US" baseline="0" dirty="0" smtClean="0"/>
              <a:t>overfitting</a:t>
            </a:r>
            <a:r>
              <a:rPr lang="he-IL" baseline="0" dirty="0" smtClean="0"/>
              <a:t>.</a:t>
            </a:r>
          </a:p>
          <a:p>
            <a:r>
              <a:rPr lang="he-IL" baseline="0" dirty="0" smtClean="0"/>
              <a:t>6. הלמידה עם </a:t>
            </a:r>
            <a:r>
              <a:rPr lang="en-US" baseline="0" dirty="0" smtClean="0"/>
              <a:t>decision stamps</a:t>
            </a:r>
            <a:r>
              <a:rPr lang="he-IL" baseline="0" dirty="0" smtClean="0"/>
              <a:t> </a:t>
            </a:r>
            <a:r>
              <a:rPr lang="he-IL" baseline="0" smtClean="0"/>
              <a:t>טובה ומספיקה כי המודלים תלויים זה בזה!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44</a:t>
            </a:fld>
            <a:endParaRPr lang="he-IL"/>
          </a:p>
        </p:txBody>
      </p:sp>
    </p:spTree>
    <p:extLst>
      <p:ext uri="{BB962C8B-B14F-4D97-AF65-F5344CB8AC3E}">
        <p14:creationId xmlns:p14="http://schemas.microsoft.com/office/powerpoint/2010/main" val="7694474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יתרון – אם נותנים מספיק זמן ומכווננים מספיק טוב ניתן להגיע ללמידה טובה</a:t>
            </a:r>
          </a:p>
          <a:p>
            <a:pPr marL="228600" indent="-228600">
              <a:buAutoNum type="arabicPeriod"/>
            </a:pPr>
            <a:r>
              <a:rPr lang="he-IL" baseline="0" dirty="0" smtClean="0"/>
              <a:t>חסרון: יש הרבה פרמטרים לכוונן וזמן הלמידה יקר (צריך הרבה סיבובים בשביל ללמוד טוב...)</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45</a:t>
            </a:fld>
            <a:endParaRPr lang="he-IL"/>
          </a:p>
        </p:txBody>
      </p:sp>
    </p:spTree>
    <p:extLst>
      <p:ext uri="{BB962C8B-B14F-4D97-AF65-F5344CB8AC3E}">
        <p14:creationId xmlns:p14="http://schemas.microsoft.com/office/powerpoint/2010/main" val="769447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הסתכלות</a:t>
            </a:r>
            <a:r>
              <a:rPr lang="he-IL" baseline="0" dirty="0" smtClean="0"/>
              <a:t> על כל הדוגמאות עם </a:t>
            </a:r>
            <a:r>
              <a:rPr lang="en-US" baseline="0" dirty="0" smtClean="0"/>
              <a:t>x1,...,</a:t>
            </a:r>
            <a:r>
              <a:rPr lang="en-US" baseline="0" dirty="0" err="1" smtClean="0"/>
              <a:t>xm</a:t>
            </a:r>
            <a:r>
              <a:rPr lang="he-IL" baseline="0" dirty="0" smtClean="0"/>
              <a:t> וספירה מתוכם כמה עם התיוג </a:t>
            </a:r>
            <a:r>
              <a:rPr lang="en-US" baseline="0" dirty="0" smtClean="0"/>
              <a:t>y</a:t>
            </a:r>
          </a:p>
          <a:p>
            <a:r>
              <a:rPr lang="he-IL" baseline="0" dirty="0" smtClean="0"/>
              <a:t>אם מידע נומרי נצטרך לעשות לו </a:t>
            </a:r>
            <a:r>
              <a:rPr lang="he-IL" baseline="0" dirty="0" err="1" smtClean="0"/>
              <a:t>דיסקרטיזציה</a:t>
            </a:r>
            <a:r>
              <a:rPr lang="he-IL" baseline="0" dirty="0" smtClean="0"/>
              <a:t> באיזשהו אופן. </a:t>
            </a:r>
            <a:r>
              <a:rPr lang="he-IL" baseline="0" dirty="0" err="1" smtClean="0"/>
              <a:t>דיסקרטיזיציה</a:t>
            </a:r>
            <a:r>
              <a:rPr lang="he-IL" baseline="0" dirty="0" smtClean="0"/>
              <a:t> יכולה להתבצע באופן </a:t>
            </a:r>
            <a:r>
              <a:rPr lang="he-IL" baseline="0" dirty="0" err="1" smtClean="0"/>
              <a:t>אוטמטי</a:t>
            </a:r>
            <a:r>
              <a:rPr lang="he-IL" baseline="0" dirty="0" smtClean="0"/>
              <a:t> באמצעי מתוחכמים יותר שלא נציג כעת.</a:t>
            </a:r>
          </a:p>
          <a:p>
            <a:r>
              <a:rPr lang="he-IL" baseline="0" dirty="0" smtClean="0"/>
              <a:t>הבעיה שאין מספיק מידע לשערך על פיו, יש מעט מאוד מידע בכל אחד מהסלים.</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46</a:t>
            </a:fld>
            <a:endParaRPr lang="he-IL"/>
          </a:p>
        </p:txBody>
      </p:sp>
    </p:spTree>
    <p:extLst>
      <p:ext uri="{BB962C8B-B14F-4D97-AF65-F5344CB8AC3E}">
        <p14:creationId xmlns:p14="http://schemas.microsoft.com/office/powerpoint/2010/main" val="2051742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בעיה אחת:</a:t>
            </a:r>
            <a:r>
              <a:rPr lang="he-IL" baseline="0" dirty="0" smtClean="0"/>
              <a:t> אם לא ראינו דוגמה מסויימת זה מאפס את כל </a:t>
            </a:r>
            <a:r>
              <a:rPr lang="he-IL" baseline="0" dirty="0" err="1" smtClean="0"/>
              <a:t>השיערוך</a:t>
            </a:r>
            <a:r>
              <a:rPr lang="he-IL" baseline="0" dirty="0" smtClean="0"/>
              <a:t> לכן כדאי לתת ערך מינימלי עבור כל הסתברות</a:t>
            </a:r>
          </a:p>
          <a:p>
            <a:r>
              <a:rPr lang="he-IL" baseline="0" dirty="0" smtClean="0"/>
              <a:t>2. ערכים הופכים להיות נורא קטנים מה שנומרית יכול ליצור בעיות - כדאי להוציא </a:t>
            </a:r>
            <a:r>
              <a:rPr lang="en-US" baseline="0" dirty="0" smtClean="0"/>
              <a:t>log</a:t>
            </a:r>
            <a:r>
              <a:rPr lang="he-IL" baseline="0" dirty="0" smtClean="0"/>
              <a:t> ואז מדובר בסכום של </a:t>
            </a:r>
            <a:r>
              <a:rPr lang="en-US" baseline="0" dirty="0" smtClean="0"/>
              <a:t>log</a:t>
            </a:r>
            <a:r>
              <a:rPr lang="he-IL" baseline="0" dirty="0" smtClean="0"/>
              <a:t> - מספרים גדולים יותר ויש פחות סכנה לבעיות נומריות.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47</a:t>
            </a:fld>
            <a:endParaRPr lang="he-IL"/>
          </a:p>
        </p:txBody>
      </p:sp>
    </p:spTree>
    <p:extLst>
      <p:ext uri="{BB962C8B-B14F-4D97-AF65-F5344CB8AC3E}">
        <p14:creationId xmlns:p14="http://schemas.microsoft.com/office/powerpoint/2010/main" val="2051742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עץ</a:t>
            </a:r>
            <a:r>
              <a:rPr lang="he-IL" baseline="0" dirty="0" smtClean="0"/>
              <a:t> </a:t>
            </a:r>
            <a:r>
              <a:rPr lang="he-IL" baseline="0" dirty="0" err="1" smtClean="0"/>
              <a:t>פרידקציה</a:t>
            </a:r>
            <a:r>
              <a:rPr lang="he-IL" baseline="0" dirty="0" smtClean="0"/>
              <a:t>- הסתברות לפי אחוז הדוגמאות מכל מחלקה בעלה בו נמצאת הדוגמה עליה מחשבים פרדיקציה</a:t>
            </a:r>
          </a:p>
          <a:p>
            <a:pPr marL="228600" indent="-228600">
              <a:buAutoNum type="arabicPeriod"/>
            </a:pPr>
            <a:r>
              <a:rPr lang="en-US" baseline="0" dirty="0" smtClean="0"/>
              <a:t>K-NN</a:t>
            </a:r>
            <a:r>
              <a:rPr lang="he-IL" baseline="0" dirty="0" smtClean="0"/>
              <a:t> - לפי אחוז השכנים עם כל אחד מהתיוגים</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48</a:t>
            </a:fld>
            <a:endParaRPr lang="he-IL"/>
          </a:p>
        </p:txBody>
      </p:sp>
    </p:spTree>
    <p:extLst>
      <p:ext uri="{BB962C8B-B14F-4D97-AF65-F5344CB8AC3E}">
        <p14:creationId xmlns:p14="http://schemas.microsoft.com/office/powerpoint/2010/main" val="300804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נניח שיש 99% דוגמאות חיוביות ו-1%</a:t>
            </a:r>
            <a:r>
              <a:rPr lang="he-IL" baseline="0" dirty="0" smtClean="0"/>
              <a:t> דוגמאות שליליות (כמו בהרבה </a:t>
            </a:r>
            <a:r>
              <a:rPr lang="en-US" baseline="0" dirty="0" smtClean="0"/>
              <a:t>setting</a:t>
            </a:r>
            <a:r>
              <a:rPr lang="he-IL" baseline="0" dirty="0" smtClean="0"/>
              <a:t>). האם </a:t>
            </a:r>
            <a:r>
              <a:rPr lang="en-US" baseline="0" dirty="0" smtClean="0"/>
              <a:t>accuracy </a:t>
            </a:r>
            <a:r>
              <a:rPr lang="he-IL" baseline="0" dirty="0" smtClean="0"/>
              <a:t> של 99%</a:t>
            </a:r>
            <a:r>
              <a:rPr lang="en-US" baseline="0" dirty="0" smtClean="0"/>
              <a:t> </a:t>
            </a:r>
            <a:r>
              <a:rPr lang="he-IL" baseline="0" dirty="0" smtClean="0"/>
              <a:t> במקרה זה נחשב טוב? (לא כי ההיפותזה שאומרת כל הזמן כן עם אותו דיוק). מה אם כן נחשב דיוק טוב במקרה זה? קשה לומר..... </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49</a:t>
            </a:fld>
            <a:endParaRPr lang="he-IL"/>
          </a:p>
        </p:txBody>
      </p:sp>
    </p:spTree>
    <p:extLst>
      <p:ext uri="{BB962C8B-B14F-4D97-AF65-F5344CB8AC3E}">
        <p14:creationId xmlns:p14="http://schemas.microsoft.com/office/powerpoint/2010/main" val="17843206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a:t>
            </a:r>
            <a:r>
              <a:rPr lang="he-IL" baseline="0" dirty="0" smtClean="0"/>
              <a:t> בהקשר של בדיקה רפואית חשוב לנו מאוד </a:t>
            </a:r>
            <a:r>
              <a:rPr lang="en-US" baseline="0" dirty="0" smtClean="0"/>
              <a:t>precision</a:t>
            </a:r>
            <a:r>
              <a:rPr lang="he-IL" baseline="0" dirty="0" smtClean="0"/>
              <a:t> גבוהה. המשלים של המספר מייצג מה הסיכוי שהבדיקה טעתה כאשר אמרה שאתה חולה.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50</a:t>
            </a:fld>
            <a:endParaRPr lang="he-IL"/>
          </a:p>
        </p:txBody>
      </p:sp>
    </p:spTree>
    <p:extLst>
      <p:ext uri="{BB962C8B-B14F-4D97-AF65-F5344CB8AC3E}">
        <p14:creationId xmlns:p14="http://schemas.microsoft.com/office/powerpoint/2010/main" val="1784320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a:t>
            </a:r>
            <a:r>
              <a:rPr lang="he-IL" baseline="0" dirty="0" smtClean="0"/>
              <a:t> בהקשר של בדיקה רפואית חשוב לנו מאוד </a:t>
            </a:r>
            <a:r>
              <a:rPr lang="en-US" baseline="0" dirty="0" smtClean="0"/>
              <a:t>precision</a:t>
            </a:r>
            <a:r>
              <a:rPr lang="he-IL" baseline="0" dirty="0" smtClean="0"/>
              <a:t> גבוהה. המשלים של המספר מייצג מה הסיכוי שהבדיקה טעתה כאשר אמרה שאתה חולה.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51</a:t>
            </a:fld>
            <a:endParaRPr lang="he-IL"/>
          </a:p>
        </p:txBody>
      </p:sp>
    </p:spTree>
    <p:extLst>
      <p:ext uri="{BB962C8B-B14F-4D97-AF65-F5344CB8AC3E}">
        <p14:creationId xmlns:p14="http://schemas.microsoft.com/office/powerpoint/2010/main" val="1784320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שתי הדוגמאות מציגות את ה-</a:t>
            </a:r>
            <a:r>
              <a:rPr lang="en-US" baseline="0" dirty="0" smtClean="0"/>
              <a:t>tradeoff</a:t>
            </a:r>
            <a:r>
              <a:rPr lang="he-IL" baseline="0" dirty="0" smtClean="0"/>
              <a:t> בין </a:t>
            </a:r>
            <a:r>
              <a:rPr lang="en-US" baseline="0" dirty="0" smtClean="0"/>
              <a:t>precision</a:t>
            </a:r>
            <a:r>
              <a:rPr lang="he-IL" baseline="0" dirty="0" smtClean="0"/>
              <a:t> ל-</a:t>
            </a:r>
            <a:r>
              <a:rPr lang="en-US" baseline="0" dirty="0" smtClean="0"/>
              <a:t>recall</a:t>
            </a:r>
            <a:r>
              <a:rPr lang="he-IL" baseline="0" dirty="0" smtClean="0"/>
              <a:t>. ככל שמכסים יותר דוגמאות חיוביות צריך לתת יותר התראות ולכן גם שיעור התראות השווא עולה מה שאומר שה-</a:t>
            </a:r>
            <a:r>
              <a:rPr lang="en-US" baseline="0" dirty="0" smtClean="0"/>
              <a:t>precision</a:t>
            </a:r>
            <a:r>
              <a:rPr lang="he-IL" baseline="0" dirty="0" smtClean="0"/>
              <a:t> יורדת</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baseline="0" dirty="0" smtClean="0"/>
              <a:t>שאלה 2: </a:t>
            </a:r>
            <a:r>
              <a:rPr lang="he-IL" dirty="0" smtClean="0"/>
              <a:t>מכך לומדים שהאמרה: עד עכשיו הוא כמעט תמיד צדק לא אומרת כלום בלי ידיעה על ההתפלגות בעולם</a:t>
            </a:r>
          </a:p>
          <a:p>
            <a:pPr marL="228600" indent="-228600">
              <a:buAutoNum type="arabicPeriod"/>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52</a:t>
            </a:fld>
            <a:endParaRPr lang="he-IL"/>
          </a:p>
        </p:txBody>
      </p:sp>
    </p:spTree>
    <p:extLst>
      <p:ext uri="{BB962C8B-B14F-4D97-AF65-F5344CB8AC3E}">
        <p14:creationId xmlns:p14="http://schemas.microsoft.com/office/powerpoint/2010/main" val="1784320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לדבר שיש שתי שלבים בלמידה: לימוד מודל על</a:t>
            </a:r>
            <a:r>
              <a:rPr lang="he-IL" baseline="0" dirty="0" smtClean="0"/>
              <a:t> ידי שימוש ב- </a:t>
            </a:r>
            <a:r>
              <a:rPr lang="en-US" baseline="0" dirty="0" smtClean="0"/>
              <a:t>TRAINING SET </a:t>
            </a:r>
            <a:r>
              <a:rPr lang="he-IL" baseline="0" dirty="0" smtClean="0"/>
              <a:t> ואח"כ שימוש במודל הנפלט לצורך תיוג דוגמאות עתידיות.</a:t>
            </a:r>
          </a:p>
          <a:p>
            <a:r>
              <a:rPr lang="he-IL" baseline="0" dirty="0" smtClean="0"/>
              <a:t>בשקף הבא נתמקד בשלב הלמידה עצמה: כלומר החלק שפולט מודל מתוך הסתכלות על מדגם אימון מתוייג.</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a:t>
            </a:fld>
            <a:endParaRPr lang="he-IL"/>
          </a:p>
        </p:txBody>
      </p:sp>
    </p:spTree>
    <p:extLst>
      <p:ext uri="{BB962C8B-B14F-4D97-AF65-F5344CB8AC3E}">
        <p14:creationId xmlns:p14="http://schemas.microsoft.com/office/powerpoint/2010/main" val="22703537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en-US" baseline="0" dirty="0" smtClean="0"/>
              <a:t>Precision</a:t>
            </a:r>
            <a:r>
              <a:rPr lang="he-IL" baseline="0" dirty="0" smtClean="0"/>
              <a:t> חשוב יותר – האם מועמד לקורס טיס יצלח את הקורס</a:t>
            </a:r>
          </a:p>
          <a:p>
            <a:pPr marL="228600" indent="-228600">
              <a:buAutoNum type="arabicPeriod"/>
            </a:pPr>
            <a:r>
              <a:rPr lang="en-US" baseline="0" dirty="0" smtClean="0"/>
              <a:t>Recall</a:t>
            </a:r>
            <a:r>
              <a:rPr lang="he-IL" baseline="0" dirty="0" smtClean="0"/>
              <a:t> חשוב יותר – האם בן אדם חולה בסרטן</a:t>
            </a:r>
          </a:p>
          <a:p>
            <a:pPr marL="228600" indent="-228600">
              <a:buAutoNum type="arabicPeriod"/>
            </a:pPr>
            <a:r>
              <a:rPr lang="he-IL" baseline="0" dirty="0" smtClean="0"/>
              <a:t>שינוי היחס על ידי סף על ההסתברות</a:t>
            </a:r>
            <a:endParaRPr lang="he-IL" dirty="0" smtClean="0"/>
          </a:p>
          <a:p>
            <a:pPr marL="228600" indent="-228600">
              <a:buAutoNum type="arabicPeriod"/>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53</a:t>
            </a:fld>
            <a:endParaRPr lang="he-IL"/>
          </a:p>
        </p:txBody>
      </p:sp>
    </p:spTree>
    <p:extLst>
      <p:ext uri="{BB962C8B-B14F-4D97-AF65-F5344CB8AC3E}">
        <p14:creationId xmlns:p14="http://schemas.microsoft.com/office/powerpoint/2010/main" val="17843206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en-US" dirty="0" smtClean="0"/>
              <a:t>Roc </a:t>
            </a:r>
            <a:r>
              <a:rPr lang="he-IL" dirty="0" smtClean="0"/>
              <a:t> משמש להשוואה בין מודלים: במקום להשוואות</a:t>
            </a:r>
            <a:r>
              <a:rPr lang="he-IL" baseline="0" dirty="0" smtClean="0"/>
              <a:t> מודלים על פי נקודה אחת על </a:t>
            </a:r>
            <a:r>
              <a:rPr lang="he-IL" baseline="0" dirty="0" err="1" smtClean="0"/>
              <a:t>על</a:t>
            </a:r>
            <a:r>
              <a:rPr lang="he-IL" baseline="0" dirty="0" smtClean="0"/>
              <a:t> ה-</a:t>
            </a:r>
            <a:r>
              <a:rPr lang="en-US" baseline="0" dirty="0" smtClean="0"/>
              <a:t>roc</a:t>
            </a:r>
            <a:r>
              <a:rPr lang="he-IL" baseline="0" dirty="0" smtClean="0"/>
              <a:t> שנבחרה באופן אקראי ניתן להשוואות אותם על כל מיני ערכים של </a:t>
            </a:r>
            <a:r>
              <a:rPr lang="en-US" baseline="0" dirty="0" smtClean="0"/>
              <a:t>precision-recall</a:t>
            </a:r>
            <a:r>
              <a:rPr lang="he-IL" baseline="0" dirty="0" smtClean="0"/>
              <a:t> ולהחליט מי טוב יותר עבור הבעיה שלנו. ייתכנו מודלים שטובים יותר עבור ערכים מסויימים של </a:t>
            </a:r>
            <a:r>
              <a:rPr lang="en-US" baseline="0" dirty="0" smtClean="0"/>
              <a:t>precision-recall</a:t>
            </a:r>
            <a:r>
              <a:rPr lang="he-IL" baseline="0" dirty="0" smtClean="0"/>
              <a:t> וטובים פחות עבור ערכים אחרים. למשל ייתכן מודל שהחיזוי שלו עבור סרטן מסוג מסויים טובות מאוד ועל שאר הסוגים חיזויים גרועים בעוד שיש מודל עם חיזויים באיכות בינונית על כל התוצאות. אז נצפה שבהתחלת ה-</a:t>
            </a:r>
            <a:r>
              <a:rPr lang="en-US" baseline="0" dirty="0" smtClean="0"/>
              <a:t>roc</a:t>
            </a:r>
            <a:r>
              <a:rPr lang="he-IL" baseline="0" dirty="0" smtClean="0"/>
              <a:t> המודל הראשון יעקוף ואח"כ השני יעקוף. לרוב ה-</a:t>
            </a:r>
            <a:r>
              <a:rPr lang="en-US" baseline="0" dirty="0" smtClean="0"/>
              <a:t>tradeoff  </a:t>
            </a:r>
            <a:r>
              <a:rPr lang="he-IL" baseline="0" dirty="0" smtClean="0"/>
              <a:t> האופטימלי בין </a:t>
            </a:r>
            <a:r>
              <a:rPr lang="en-US" baseline="0" dirty="0" smtClean="0"/>
              <a:t>precision</a:t>
            </a:r>
            <a:r>
              <a:rPr lang="he-IL" baseline="0" dirty="0" smtClean="0"/>
              <a:t> ל-</a:t>
            </a:r>
            <a:r>
              <a:rPr lang="en-US" baseline="0" dirty="0" smtClean="0"/>
              <a:t>recall</a:t>
            </a:r>
            <a:r>
              <a:rPr lang="he-IL" baseline="0" dirty="0" smtClean="0"/>
              <a:t> הוא בברך של הגרף.</a:t>
            </a:r>
          </a:p>
          <a:p>
            <a:pPr marL="228600" indent="-228600">
              <a:buAutoNum type="arabicPeriod"/>
            </a:pPr>
            <a:r>
              <a:rPr lang="he-IL" baseline="0" dirty="0" smtClean="0"/>
              <a:t>להסביר על ה-</a:t>
            </a:r>
            <a:r>
              <a:rPr lang="en-US" baseline="0" dirty="0" smtClean="0"/>
              <a:t>AUC</a:t>
            </a:r>
            <a:r>
              <a:rPr lang="he-IL" baseline="0" dirty="0" smtClean="0"/>
              <a:t> שהוא מספר שמשקף את איכות האלגוריתם. מה המשמעות שלו</a:t>
            </a:r>
          </a:p>
          <a:p>
            <a:pPr marL="228600" indent="-228600">
              <a:buAutoNum type="arabicPeriod"/>
            </a:pPr>
            <a:r>
              <a:rPr lang="he-IL" baseline="0" dirty="0" smtClean="0"/>
              <a:t>למעשה ניתן לחשוב על ה-</a:t>
            </a:r>
            <a:r>
              <a:rPr lang="en-US" baseline="0" dirty="0" smtClean="0"/>
              <a:t>ROC</a:t>
            </a:r>
            <a:r>
              <a:rPr lang="he-IL" baseline="0" dirty="0" smtClean="0"/>
              <a:t> כגרף בו המודל התבקש לדרג דוגמאות מהדוגמא בעלת הסיכוי הגבוהה ביותר לתיוג חיובי ועד הנמוך ביותר. הגרף בודק עד כמה הדירוג טוב, כלומר האם הדוגמאות בראש הרשימה אכן היו חיוביות ובתחתית הרשימה שליליות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54</a:t>
            </a:fld>
            <a:endParaRPr lang="he-IL"/>
          </a:p>
        </p:txBody>
      </p:sp>
    </p:spTree>
    <p:extLst>
      <p:ext uri="{BB962C8B-B14F-4D97-AF65-F5344CB8AC3E}">
        <p14:creationId xmlns:p14="http://schemas.microsoft.com/office/powerpoint/2010/main" val="27519710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אם</a:t>
            </a:r>
            <a:r>
              <a:rPr lang="he-IL" baseline="0" dirty="0" smtClean="0"/>
              <a:t> מידע לא בינארי אז אפשר להפוך אותו לבינארי על ידי השוואה לכל ערך (האם גשם? האם מעונן? האם בהיר? סוג של </a:t>
            </a:r>
            <a:r>
              <a:rPr lang="en-US" baseline="0" dirty="0" smtClean="0"/>
              <a:t>dummy variables…</a:t>
            </a:r>
            <a:r>
              <a:rPr lang="he-IL" baseline="0" dirty="0" smtClean="0"/>
              <a:t>)</a:t>
            </a:r>
          </a:p>
          <a:p>
            <a:pPr marL="228600" indent="-228600">
              <a:buAutoNum type="arabicPeriod"/>
            </a:pPr>
            <a:r>
              <a:rPr lang="he-IL" baseline="0" dirty="0" smtClean="0"/>
              <a:t>לדוגמא: אם מעונן ומתחת ל-20 מעלות אז גשום זה חוק מעניין לבדוק אם הוא תקף במידע.</a:t>
            </a:r>
          </a:p>
          <a:p>
            <a:pPr marL="228600" indent="-228600">
              <a:buAutoNum type="arabicPeriod"/>
            </a:pPr>
            <a:r>
              <a:rPr lang="he-IL" baseline="0" dirty="0" smtClean="0"/>
              <a:t>חוק מעניין הוא חוק שתקף (כלומר אכן שברוב המקרים שצד שמאל מתקיים גם צד ימין מתקיים) ושהוא מתייחס למספר לא זניח של מקרים (אם החוק מתאר תופעה מאוד נדירה אז הוא לא מעניין. אם למשל חוק מנסה לחזות עם מועמד יעבור קורס טיס, אז אם צד שמאל כל כך ספציפי שהוא מתאר אדם יחיד בעולם אז הוא לא מעניין כי הוא לא תובנה שניתן להשתמש בה). החוק </a:t>
            </a:r>
            <a:r>
              <a:rPr lang="en-US" baseline="0" dirty="0" smtClean="0"/>
              <a:t>F</a:t>
            </a:r>
            <a:r>
              <a:rPr lang="he-IL" baseline="0" dirty="0" smtClean="0"/>
              <a:t> גורר </a:t>
            </a:r>
            <a:r>
              <a:rPr lang="en-US" baseline="0" dirty="0" smtClean="0"/>
              <a:t>T</a:t>
            </a:r>
            <a:r>
              <a:rPr lang="he-IL" baseline="0" dirty="0" smtClean="0"/>
              <a:t> למשל נכון אך לא מעניין</a:t>
            </a:r>
          </a:p>
          <a:p>
            <a:pPr marL="228600" indent="-228600">
              <a:buAutoNum type="arabicPeriod"/>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56</a:t>
            </a:fld>
            <a:endParaRPr lang="he-IL"/>
          </a:p>
        </p:txBody>
      </p:sp>
    </p:spTree>
    <p:extLst>
      <p:ext uri="{BB962C8B-B14F-4D97-AF65-F5344CB8AC3E}">
        <p14:creationId xmlns:p14="http://schemas.microsoft.com/office/powerpoint/2010/main" val="381504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אם</a:t>
            </a:r>
            <a:r>
              <a:rPr lang="he-IL" baseline="0" dirty="0" smtClean="0"/>
              <a:t> מידע לא בינארי אז אפשר להפוך אותו לבינארי על ידי השוואה לכל ערך (האם גשם? האם מעונן? האם בהיר? סוג של </a:t>
            </a:r>
            <a:r>
              <a:rPr lang="en-US" baseline="0" dirty="0" smtClean="0"/>
              <a:t>dummy variables…</a:t>
            </a:r>
            <a:r>
              <a:rPr lang="he-IL" baseline="0" dirty="0" smtClean="0"/>
              <a:t>)</a:t>
            </a:r>
          </a:p>
          <a:p>
            <a:pPr marL="228600" indent="-228600">
              <a:buAutoNum type="arabicPeriod"/>
            </a:pPr>
            <a:r>
              <a:rPr lang="he-IL" baseline="0" dirty="0" smtClean="0"/>
              <a:t>לדוגמא: אם מעונן ומתחת ל-20 מעלות אז גשום זה חוק מעניין לבדוק אם הוא תקף במידע.</a:t>
            </a:r>
          </a:p>
          <a:p>
            <a:pPr marL="228600" indent="-228600">
              <a:buAutoNum type="arabicPeriod"/>
            </a:pPr>
            <a:r>
              <a:rPr lang="he-IL" baseline="0" dirty="0" smtClean="0"/>
              <a:t>חוק מעניין הוא חוק שתקף (כלומר אכן שברוב המקרים שצד שמאל מתקיים גם צד ימין מתקיים) ושהוא מתייחס למספר לא זניח של מקרים (אם החוק מתאר תופעה מאוד נדירה אז הוא לא מעניין. אם למשל חוק מנסה לחזות עם מועמד יעבור קורס טיס, אז אם צד שמאל כל כך ספציפי שהוא מתאר אדם יחיד בעולם אז הוא לא מעניין כי הוא לא תובנה שניתן להשתמש בה).</a:t>
            </a:r>
          </a:p>
          <a:p>
            <a:pPr marL="228600" indent="-228600">
              <a:buAutoNum type="arabicPeriod"/>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57</a:t>
            </a:fld>
            <a:endParaRPr lang="he-IL"/>
          </a:p>
        </p:txBody>
      </p:sp>
    </p:spTree>
    <p:extLst>
      <p:ext uri="{BB962C8B-B14F-4D97-AF65-F5344CB8AC3E}">
        <p14:creationId xmlns:p14="http://schemas.microsoft.com/office/powerpoint/2010/main" val="3815044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58</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59</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60</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61</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62</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1. ה-</a:t>
            </a:r>
            <a:r>
              <a:rPr lang="en-US" dirty="0" smtClean="0"/>
              <a:t>support</a:t>
            </a:r>
            <a:r>
              <a:rPr lang="he-IL" baseline="0" dirty="0" smtClean="0"/>
              <a:t> קטן ולכן כאשר מגיעים לחוק עם </a:t>
            </a:r>
            <a:r>
              <a:rPr lang="en-US" baseline="0" dirty="0" smtClean="0"/>
              <a:t>support</a:t>
            </a:r>
            <a:r>
              <a:rPr lang="he-IL" baseline="0" dirty="0" smtClean="0"/>
              <a:t> קטן מסף נדרש אז אין צורך לבדוק גם את כל החוקים שצד שמאל שלהם מכיל את צד שמאל של החוק הנ"ל</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63</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עבור בעיית רגרסיה:</a:t>
            </a:r>
            <a:r>
              <a:rPr lang="he-IL" baseline="0" dirty="0" smtClean="0"/>
              <a:t> מרחק מערך אמיתי בערך מוחלט</a:t>
            </a:r>
          </a:p>
          <a:p>
            <a:pPr marL="228600" indent="-228600">
              <a:buAutoNum type="arabicPeriod"/>
            </a:pPr>
            <a:r>
              <a:rPr lang="he-IL" baseline="0" dirty="0" smtClean="0"/>
              <a:t>עבור בעיית סיווג: האם סיווג נכון או לא נכון</a:t>
            </a:r>
          </a:p>
          <a:p>
            <a:pPr marL="228600" indent="-228600">
              <a:buAutoNum type="arabicPeriod"/>
            </a:pPr>
            <a:r>
              <a:rPr lang="he-IL" baseline="0" dirty="0" smtClean="0"/>
              <a:t>הכללה: שגיאה על דוגמא שמגרילים מ-</a:t>
            </a:r>
            <a:r>
              <a:rPr lang="en-US" baseline="0" dirty="0" smtClean="0"/>
              <a:t>D</a:t>
            </a:r>
            <a:r>
              <a:rPr lang="he-IL" baseline="0" dirty="0" smtClean="0"/>
              <a:t> (שזה למעשה תוחלת השגיאה). </a:t>
            </a:r>
          </a:p>
          <a:p>
            <a:pPr marL="228600" indent="-228600">
              <a:buAutoNum type="arabicPeriod"/>
            </a:pPr>
            <a:r>
              <a:rPr lang="he-IL" baseline="0" dirty="0" smtClean="0"/>
              <a:t>משמעות עבור בעיית סיווג: להחזיר היפותזה עם אחוז טעויות מינימלי</a:t>
            </a:r>
          </a:p>
          <a:p>
            <a:pPr marL="228600" indent="-228600">
              <a:buAutoNum type="arabicPeriod"/>
            </a:pPr>
            <a:r>
              <a:rPr lang="he-IL" baseline="0" dirty="0" smtClean="0"/>
              <a:t>משמעות עבור בעיית רגרסיה: להחזיר היפותזה שהחיזויים שלה כמה שיותר קרובים לערך האמיתי.</a:t>
            </a:r>
          </a:p>
          <a:p>
            <a:pPr marL="228600" indent="-228600">
              <a:buAutoNum type="arabicPeriod"/>
            </a:pPr>
            <a:r>
              <a:rPr lang="he-IL" baseline="0" dirty="0" smtClean="0"/>
              <a:t>אכן ניתן היה להגדיר עבור בעיית רגרסיה מרחק בערך מוחלט אבל זה יוצר בעיית אופטימיזציה לא קמורה שקשה מאוד לפתור אותה ולכן מקובל בספרות למזער את ממוצע סכום ריבועי המרחק, מה שנקרא </a:t>
            </a:r>
            <a:r>
              <a:rPr lang="en-US" baseline="0" dirty="0" smtClean="0"/>
              <a:t>MSE</a:t>
            </a:r>
            <a:r>
              <a:rPr lang="he-IL" baseline="0" dirty="0" smtClean="0"/>
              <a:t>.</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לכל היותר </a:t>
            </a:r>
            <a:r>
              <a:rPr lang="en-US" dirty="0" smtClean="0"/>
              <a:t>K</a:t>
            </a:r>
          </a:p>
          <a:p>
            <a:pPr marL="228600" indent="-228600">
              <a:buAutoNum type="arabicPeriod"/>
            </a:pPr>
            <a:r>
              <a:rPr lang="he-IL" dirty="0" smtClean="0"/>
              <a:t>לשאול</a:t>
            </a:r>
            <a:r>
              <a:rPr lang="he-IL" baseline="0" dirty="0" smtClean="0"/>
              <a:t> כיצד ניתן לחשב </a:t>
            </a:r>
            <a:r>
              <a:rPr lang="en-US" baseline="0" dirty="0" smtClean="0"/>
              <a:t>precision</a:t>
            </a:r>
            <a:r>
              <a:rPr lang="he-IL" baseline="0" dirty="0" smtClean="0"/>
              <a:t> בצורה יעילה (באמצעות תוצאות </a:t>
            </a:r>
            <a:r>
              <a:rPr lang="en-US" baseline="0" dirty="0" smtClean="0"/>
              <a:t>support</a:t>
            </a:r>
            <a:r>
              <a:rPr lang="he-IL" baseline="0" dirty="0" smtClean="0"/>
              <a:t> קודמות)</a:t>
            </a:r>
          </a:p>
          <a:p>
            <a:pPr marL="228600" indent="-228600">
              <a:buAutoNum type="arabicPeriod"/>
            </a:pPr>
            <a:r>
              <a:rPr lang="he-IL" baseline="0" dirty="0" smtClean="0"/>
              <a:t>זמן ריצה יכול להגיע </a:t>
            </a:r>
            <a:r>
              <a:rPr lang="he-IL" baseline="0" dirty="0" err="1" smtClean="0"/>
              <a:t>לאקספוננציאלי</a:t>
            </a:r>
            <a:r>
              <a:rPr lang="he-IL" baseline="0" dirty="0" smtClean="0"/>
              <a:t>. דוגמא: </a:t>
            </a:r>
            <a:r>
              <a:rPr lang="en-US" baseline="0" dirty="0" smtClean="0"/>
              <a:t>n/2</a:t>
            </a:r>
            <a:r>
              <a:rPr lang="he-IL" baseline="0" dirty="0" smtClean="0"/>
              <a:t> </a:t>
            </a:r>
            <a:r>
              <a:rPr lang="he-IL" baseline="0" dirty="0" err="1" smtClean="0"/>
              <a:t>פיצרים</a:t>
            </a:r>
            <a:r>
              <a:rPr lang="he-IL" baseline="0" dirty="0" smtClean="0"/>
              <a:t> קובעים </a:t>
            </a:r>
            <a:r>
              <a:rPr lang="he-IL" baseline="0" dirty="0" err="1" smtClean="0"/>
              <a:t>פיצר</a:t>
            </a:r>
            <a:r>
              <a:rPr lang="he-IL" baseline="0" dirty="0" smtClean="0"/>
              <a:t> מסויים. אז כל תתי קבוצות שלהם עם </a:t>
            </a:r>
            <a:r>
              <a:rPr lang="en-US" baseline="0" dirty="0" smtClean="0"/>
              <a:t>recall</a:t>
            </a:r>
            <a:r>
              <a:rPr lang="he-IL" baseline="0" dirty="0" smtClean="0"/>
              <a:t> גבוהה – </a:t>
            </a:r>
            <a:r>
              <a:rPr lang="he-IL" baseline="0" smtClean="0"/>
              <a:t>אלגוריתם אקספוננציאלי.</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64</a:t>
            </a:fld>
            <a:endParaRPr lang="he-IL"/>
          </a:p>
        </p:txBody>
      </p:sp>
    </p:spTree>
    <p:extLst>
      <p:ext uri="{BB962C8B-B14F-4D97-AF65-F5344CB8AC3E}">
        <p14:creationId xmlns:p14="http://schemas.microsoft.com/office/powerpoint/2010/main" val="39442359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למה</a:t>
            </a:r>
            <a:r>
              <a:rPr lang="he-IL" baseline="0" dirty="0" smtClean="0"/>
              <a:t> זה שימושי (דוגמאות):</a:t>
            </a:r>
          </a:p>
          <a:p>
            <a:pPr marL="228600" indent="-228600">
              <a:buAutoNum type="arabicPeriod"/>
            </a:pPr>
            <a:r>
              <a:rPr lang="he-IL" baseline="0" dirty="0" smtClean="0"/>
              <a:t>נניח שחברה רוצה לצאת לקמפיין שיווקי ויש לה תקציב ל-3 קמפיינים שונים. גישה בריאה לעניין תהיה לעשות קמפיינים לשלושת </a:t>
            </a:r>
            <a:r>
              <a:rPr lang="he-IL" baseline="0" dirty="0" err="1" smtClean="0"/>
              <a:t>פרופילי</a:t>
            </a:r>
            <a:r>
              <a:rPr lang="he-IL" baseline="0" dirty="0" smtClean="0"/>
              <a:t> הלקוחות הכי גדולים שלה. אז היה נוח</a:t>
            </a:r>
          </a:p>
          <a:p>
            <a:pPr marL="0" indent="0">
              <a:buNone/>
            </a:pPr>
            <a:r>
              <a:rPr lang="he-IL" baseline="0" dirty="0" smtClean="0"/>
              <a:t>אם הלקוחות היו מחולקים לפי פרופילים (בכל קבוצה/פרופיל לקוחות שדומים מבחינת המאפיינים שלהם) ואז להתאים קמפיין שונה לכל אחד מהם (למשל קמפיין לנשים בגיל העמידה, קמפיין לילדים מהמעמד הנמוך וקמפיין לבני נוער. כל קמפיין כזה יהיה שונה: לאישה – פנקי את עצמך, לבן נוער – תהיה מגניב, לילד – קמפיין עם צבעים נועזים שמגרה מאוד את החושים ובמחיר יחסית זול (שההורים יוכלו להרשות לעצמם לקנות).</a:t>
            </a:r>
          </a:p>
          <a:p>
            <a:pPr marL="0" indent="0">
              <a:buNone/>
            </a:pPr>
            <a:endParaRPr lang="he-IL" baseline="0" dirty="0" smtClean="0"/>
          </a:p>
          <a:p>
            <a:pPr marL="0" indent="0">
              <a:buNone/>
            </a:pPr>
            <a:r>
              <a:rPr lang="he-IL" baseline="0" dirty="0" smtClean="0"/>
              <a:t>2. דוגמה 2: נניח שיש לנו נתונים על תפוזים ורוצים למיין אותם לפי איכות ייצוא אך המידע איננו מתוייג. דרך סבירה לעשות זאת היא לחלק אותם לקבוצות בעלי מאפיינים דומים, ואז להסתכל על המאפיינים של כל קבוצה ולהחליט מה הכותרת שלה.</a:t>
            </a:r>
          </a:p>
          <a:p>
            <a:pPr marL="0" indent="0">
              <a:buNone/>
            </a:pPr>
            <a:r>
              <a:rPr lang="he-IL" baseline="0" dirty="0" smtClean="0"/>
              <a:t> </a:t>
            </a:r>
          </a:p>
          <a:p>
            <a:pPr marL="0" indent="0">
              <a:buNone/>
            </a:pPr>
            <a:r>
              <a:rPr lang="he-IL" baseline="0" dirty="0" smtClean="0"/>
              <a:t>וכו'</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65</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smtClean="0"/>
              <a:t>יש כעת לחפש מה מאפיין את הדוגמאות בכל אשכול. כדי לעשות זאת יש לבצע שאילתות </a:t>
            </a:r>
            <a:r>
              <a:rPr lang="en-US" baseline="0" dirty="0" smtClean="0"/>
              <a:t>SQL</a:t>
            </a:r>
            <a:r>
              <a:rPr lang="he-IL" baseline="0" dirty="0" smtClean="0"/>
              <a:t> ותחקור של המאגר כדי להבין מה פרופיל של לקוח בכל אשכול (מה הגילאים, מין, מקום מגורים, וכו'). זה שלב אנליטי מעניין שדורש יכולות תחקור ויצירתיות בשאלות ששואלים לצורך הרכבת פרופיל....</a:t>
            </a:r>
          </a:p>
          <a:p>
            <a:r>
              <a:rPr lang="he-IL" baseline="0" dirty="0" smtClean="0"/>
              <a:t>אפשרות נוספת ופשוטה היא לבחור </a:t>
            </a:r>
            <a:r>
              <a:rPr lang="he-IL" baseline="0" dirty="0" err="1" smtClean="0"/>
              <a:t>מהקלאסטר</a:t>
            </a:r>
            <a:r>
              <a:rPr lang="he-IL" baseline="0" dirty="0" smtClean="0"/>
              <a:t> נקודה שמייצגת את הפרופיל הטיפוסי – למשל מרכז </a:t>
            </a:r>
            <a:r>
              <a:rPr lang="he-IL" baseline="0" dirty="0" err="1" smtClean="0"/>
              <a:t>הקלאסטר</a:t>
            </a:r>
            <a:r>
              <a:rPr lang="he-IL" baseline="0" dirty="0" smtClean="0"/>
              <a:t> (כי כל הנקודות דומות יחסית לנקודה זו מהגדרת </a:t>
            </a:r>
            <a:r>
              <a:rPr lang="he-IL" baseline="0" dirty="0" err="1" smtClean="0"/>
              <a:t>הקלאסטר</a:t>
            </a:r>
            <a:r>
              <a:rPr lang="he-IL" baseline="0" dirty="0" smtClean="0"/>
              <a:t>).</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66</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smtClean="0"/>
              <a:t>1. עץ זה נקרא </a:t>
            </a:r>
            <a:r>
              <a:rPr lang="he-IL" baseline="0" dirty="0" err="1" smtClean="0"/>
              <a:t>דנדוגרם</a:t>
            </a:r>
            <a:r>
              <a:rPr lang="he-IL" baseline="0" dirty="0" smtClean="0"/>
              <a:t>. להסביר כיצד הוא עובד..</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67</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aseline="0" dirty="0" smtClean="0"/>
              <a:t>1. לבחור חלוקה הכי טובה. בשביל זה צריך להגדיר מדד מספרי שקובע את איכות החלוקות. לשאול את הכיתה הצעות לגבי הערכת איכות פלט של חלוקה לאשכולות ולרשום מדדים על הלוח (כל עוד הם נשמעים הגיוניים ולא גרועים באופן מובהק). בסוף להתייחס למדדים השונים. לשאול את הכיתה מה טוב בהם ומה רע בהם.</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solidFill>
                  <a:prstClr val="black"/>
                </a:solidFill>
              </a:rPr>
              <a:pPr/>
              <a:t>68</a:t>
            </a:fld>
            <a:endParaRPr lang="he-IL">
              <a:solidFill>
                <a:prstClr val="black"/>
              </a:solidFill>
            </a:endParaRPr>
          </a:p>
        </p:txBody>
      </p:sp>
    </p:spTree>
    <p:extLst>
      <p:ext uri="{BB962C8B-B14F-4D97-AF65-F5344CB8AC3E}">
        <p14:creationId xmlns:p14="http://schemas.microsoft.com/office/powerpoint/2010/main" val="42894975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זמן ריצה </a:t>
            </a:r>
            <a:r>
              <a:rPr lang="en-US" baseline="0" dirty="0" smtClean="0"/>
              <a:t>N</a:t>
            </a:r>
            <a:r>
              <a:rPr lang="he-IL" baseline="0" dirty="0" smtClean="0"/>
              <a:t>^2 , ניתן לשפר על ידי חישוב מרחק מקסימלי </a:t>
            </a:r>
            <a:r>
              <a:rPr lang="he-IL" baseline="0" dirty="0" err="1" smtClean="0"/>
              <a:t>לצנטרואיד</a:t>
            </a:r>
            <a:r>
              <a:rPr lang="he-IL" baseline="0" dirty="0" smtClean="0"/>
              <a:t>. מקסימום לא טוב במידע רועש ולכן אולי כדאי להסתכל על ממוצע. המדד הנ"ל קובע ש-</a:t>
            </a:r>
            <a:r>
              <a:rPr lang="en-US" baseline="0" dirty="0" smtClean="0"/>
              <a:t>cluster</a:t>
            </a:r>
            <a:r>
              <a:rPr lang="he-IL" baseline="0" dirty="0" smtClean="0"/>
              <a:t> הוא טוב אם נקודות בכל אשכול קרובות, אולם צריך גם שנקודות בין אשכולות יהיו רחוקות.</a:t>
            </a:r>
          </a:p>
          <a:p>
            <a:pPr marL="228600" indent="-228600">
              <a:buAutoNum type="arabicPeriod"/>
            </a:pPr>
            <a:r>
              <a:rPr lang="he-IL" baseline="0" dirty="0" smtClean="0"/>
              <a:t>הבעיה עם 2 המדדים הנ"ל שהם מסתכלים רק על מרחק קטן בתוך </a:t>
            </a:r>
            <a:r>
              <a:rPr lang="he-IL" baseline="0" dirty="0" err="1" smtClean="0"/>
              <a:t>קלאסטר</a:t>
            </a:r>
            <a:r>
              <a:rPr lang="he-IL" baseline="0" dirty="0" smtClean="0"/>
              <a:t> ומרחק גדול בין </a:t>
            </a:r>
            <a:r>
              <a:rPr lang="he-IL" baseline="0" dirty="0" err="1" smtClean="0"/>
              <a:t>קלאסטרים</a:t>
            </a:r>
            <a:r>
              <a:rPr lang="he-IL" baseline="0" dirty="0" smtClean="0"/>
              <a:t>, צריך איכשהו להסתכל על שתיהם ביחד...</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solidFill>
                  <a:prstClr val="black"/>
                </a:solidFill>
              </a:rPr>
              <a:pPr/>
              <a:t>69</a:t>
            </a:fld>
            <a:endParaRPr lang="he-IL">
              <a:solidFill>
                <a:prstClr val="black"/>
              </a:solidFill>
            </a:endParaRPr>
          </a:p>
        </p:txBody>
      </p:sp>
    </p:spTree>
    <p:extLst>
      <p:ext uri="{BB962C8B-B14F-4D97-AF65-F5344CB8AC3E}">
        <p14:creationId xmlns:p14="http://schemas.microsoft.com/office/powerpoint/2010/main" val="42894975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מספר דרכים:</a:t>
            </a:r>
          </a:p>
          <a:p>
            <a:pPr marL="0" indent="0">
              <a:buNone/>
            </a:pPr>
            <a:r>
              <a:rPr lang="he-IL" baseline="0" dirty="0" smtClean="0"/>
              <a:t>א. מרחק מקסימלי בין נקודות </a:t>
            </a:r>
            <a:r>
              <a:rPr lang="he-IL" baseline="0" dirty="0" err="1" smtClean="0"/>
              <a:t>בקלאסטרים</a:t>
            </a:r>
            <a:r>
              <a:rPr lang="he-IL" baseline="0" dirty="0" smtClean="0"/>
              <a:t> (</a:t>
            </a:r>
            <a:r>
              <a:rPr lang="he-IL" baseline="0" dirty="0" err="1" smtClean="0"/>
              <a:t>קלאסטרים</a:t>
            </a:r>
            <a:r>
              <a:rPr lang="he-IL" baseline="0" dirty="0" smtClean="0"/>
              <a:t> דומים עם מרחק מקסימלי קטן). למטרה של יצירת אשכולות שבהם אין נקודות שונות מידי באותו אשכול.</a:t>
            </a:r>
          </a:p>
          <a:p>
            <a:pPr marL="0" indent="0">
              <a:buNone/>
            </a:pPr>
            <a:r>
              <a:rPr lang="he-IL" baseline="0" dirty="0" smtClean="0"/>
              <a:t>ב. מרחק מינימלי בין נקודות </a:t>
            </a:r>
            <a:r>
              <a:rPr lang="he-IL" baseline="0" dirty="0" err="1" smtClean="0"/>
              <a:t>בקלאסטרים</a:t>
            </a:r>
            <a:r>
              <a:rPr lang="he-IL" baseline="0" dirty="0" smtClean="0"/>
              <a:t> (בדרך זו יכולים להיות נקודות מאוד רחוקות זו מזו) – למטרה של יצירת אשכולות שבהם כל הנקודות הדומות יהיו באותו אשכול.</a:t>
            </a:r>
          </a:p>
          <a:p>
            <a:pPr marL="0" indent="0">
              <a:buNone/>
            </a:pPr>
            <a:r>
              <a:rPr lang="he-IL" baseline="0" dirty="0" smtClean="0"/>
              <a:t>ג. מרחק ממוצע בין נקודות </a:t>
            </a:r>
            <a:r>
              <a:rPr lang="he-IL" baseline="0" dirty="0" err="1" smtClean="0"/>
              <a:t>בקלאסטרים</a:t>
            </a:r>
            <a:r>
              <a:rPr lang="he-IL" baseline="0" dirty="0" smtClean="0"/>
              <a:t> (גם הוא מושפע מרעשים אך פחות ממקסימום. אולם בשיטה זו עדיין מתאפשרים נקודות רחוקות זו מזו) ולכן דרך א' היא כנראה הסבירה</a:t>
            </a:r>
          </a:p>
          <a:p>
            <a:pPr marL="0" indent="0">
              <a:buNone/>
            </a:pPr>
            <a:r>
              <a:rPr lang="he-IL" baseline="0" dirty="0" smtClean="0"/>
              <a:t>ביותר.</a:t>
            </a:r>
          </a:p>
          <a:p>
            <a:pPr marL="0" indent="0">
              <a:buNone/>
            </a:pPr>
            <a:endParaRPr lang="he-IL" baseline="0" dirty="0" smtClean="0"/>
          </a:p>
          <a:p>
            <a:pPr marL="0" indent="0">
              <a:buNone/>
            </a:pPr>
            <a:r>
              <a:rPr lang="en-US" baseline="0" dirty="0" smtClean="0"/>
              <a:t>Single linkage</a:t>
            </a:r>
            <a:r>
              <a:rPr lang="he-IL" baseline="0" dirty="0" smtClean="0"/>
              <a:t> – מרחק הוא מרחק מינימלי, נועד כדי להדביק את כל הנקודות הקרובות לאותו </a:t>
            </a:r>
            <a:r>
              <a:rPr lang="en-US" baseline="0" dirty="0" smtClean="0"/>
              <a:t>cluster</a:t>
            </a:r>
          </a:p>
          <a:p>
            <a:pPr marL="0" indent="0">
              <a:buNone/>
            </a:pPr>
            <a:r>
              <a:rPr lang="en-US" baseline="0" dirty="0" smtClean="0"/>
              <a:t>Complete linkage</a:t>
            </a:r>
            <a:r>
              <a:rPr lang="he-IL" baseline="0" dirty="0" smtClean="0"/>
              <a:t> – מרחק מקסימלי, נועד כדי לא לאפשר לקוטר של </a:t>
            </a:r>
            <a:r>
              <a:rPr lang="en-US" baseline="0" dirty="0" smtClean="0"/>
              <a:t>cluster</a:t>
            </a:r>
            <a:r>
              <a:rPr lang="he-IL" baseline="0" dirty="0" smtClean="0"/>
              <a:t> להיות גדול מידי (אולם יכול לאפשר לנקודות רחוקות מאוד </a:t>
            </a:r>
          </a:p>
          <a:p>
            <a:pPr marL="0" indent="0">
              <a:buNone/>
            </a:pPr>
            <a:endParaRPr lang="he-IL" baseline="0" dirty="0" smtClean="0"/>
          </a:p>
          <a:p>
            <a:pPr marL="0" indent="0">
              <a:buNone/>
            </a:pPr>
            <a:r>
              <a:rPr lang="he-IL" baseline="0" dirty="0" smtClean="0"/>
              <a:t>2. להסביר באמצעות התרשים את הבעיה שביצירת </a:t>
            </a:r>
            <a:r>
              <a:rPr lang="he-IL" baseline="0" dirty="0" err="1" smtClean="0"/>
              <a:t>קלאסטרים</a:t>
            </a:r>
            <a:r>
              <a:rPr lang="he-IL" baseline="0" dirty="0" smtClean="0"/>
              <a:t> לפי נקודות דומות זה לזה. למשל בציור הנתון אם ציר ה-</a:t>
            </a:r>
            <a:r>
              <a:rPr lang="en-US" baseline="0" dirty="0" smtClean="0"/>
              <a:t>X</a:t>
            </a:r>
            <a:r>
              <a:rPr lang="he-IL" baseline="0" dirty="0" smtClean="0"/>
              <a:t> הוא מספר החדרים בבית וציר ה-</a:t>
            </a:r>
            <a:r>
              <a:rPr lang="en-US" baseline="0" dirty="0" smtClean="0"/>
              <a:t>Y</a:t>
            </a:r>
            <a:r>
              <a:rPr lang="he-IL" baseline="0" dirty="0" smtClean="0"/>
              <a:t> הוא מספר הרכבים פר משפחה. מה </a:t>
            </a:r>
            <a:r>
              <a:rPr lang="he-IL" baseline="0" dirty="0" err="1" smtClean="0"/>
              <a:t>הקלאסטרים</a:t>
            </a:r>
            <a:r>
              <a:rPr lang="he-IL" baseline="0" dirty="0" smtClean="0"/>
              <a:t> שהקהל היה בוחר? האם שיטה זו הייתה מחזירה </a:t>
            </a:r>
            <a:r>
              <a:rPr lang="en-US" baseline="0" dirty="0" smtClean="0"/>
              <a:t>clustering</a:t>
            </a:r>
            <a:r>
              <a:rPr lang="he-IL" baseline="0" dirty="0" smtClean="0"/>
              <a:t> זה? (לצייר מה השיטה תחזיר על הלוח). האם זה התוצאה הרצויה? מוטיבציה להפעלת שיטה נוספת לפי נקודות רחוקות </a:t>
            </a:r>
            <a:r>
              <a:rPr lang="he-IL" baseline="0" dirty="0" err="1" smtClean="0"/>
              <a:t>בקלאסטרים</a:t>
            </a:r>
            <a:r>
              <a:rPr lang="he-IL" baseline="0" dirty="0" smtClean="0"/>
              <a:t> שונים</a:t>
            </a:r>
          </a:p>
          <a:p>
            <a:pPr marL="0" indent="0">
              <a:buNone/>
            </a:pPr>
            <a:endParaRPr lang="he-IL" baseline="0" dirty="0" smtClean="0"/>
          </a:p>
          <a:p>
            <a:pPr marL="0" indent="0">
              <a:buNone/>
            </a:pPr>
            <a:r>
              <a:rPr lang="he-IL" baseline="0" dirty="0" smtClean="0"/>
              <a:t>3. זמן ריצה </a:t>
            </a:r>
            <a:r>
              <a:rPr lang="en-US" baseline="0" dirty="0" smtClean="0"/>
              <a:t>N^3</a:t>
            </a:r>
            <a:endParaRPr lang="he-IL" baseline="0" dirty="0" smtClean="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70</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ברור שמדובר בקמפיין של נעליים זולות מאוד וקמפיין של נעליים למעמד הבינוני. בעוד שהאלגוריתם יגיד נעליים לאוליגרכים ונעליים לשאר העם...</a:t>
            </a:r>
          </a:p>
          <a:p>
            <a:pPr marL="228600" indent="-228600">
              <a:buAutoNum type="arabicPeriod"/>
            </a:pPr>
            <a:r>
              <a:rPr lang="he-IL" baseline="0" dirty="0" smtClean="0"/>
              <a:t>הבעיה שתוארה נקראת </a:t>
            </a:r>
            <a:r>
              <a:rPr lang="en-US" baseline="0" dirty="0" smtClean="0"/>
              <a:t>chaining</a:t>
            </a:r>
            <a:r>
              <a:rPr lang="he-IL" baseline="0" dirty="0" smtClean="0"/>
              <a:t> ו-</a:t>
            </a:r>
            <a:r>
              <a:rPr lang="en-US" baseline="0" dirty="0" smtClean="0"/>
              <a:t>complete linkage</a:t>
            </a:r>
            <a:r>
              <a:rPr lang="he-IL" baseline="0" dirty="0" smtClean="0"/>
              <a:t> באה לפתור אותה.</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71</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עם ילדים ובלי ילדים. קמפיין של חבילת ילדים למשל מול קמפיין של סרטים ותכנים שמעניינים משפחות ללא ילדים.</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baseline="0" dirty="0" smtClean="0"/>
              <a:t>המסקנה היא שכל אלגוריתם טוב ב-</a:t>
            </a:r>
            <a:r>
              <a:rPr lang="en-US" baseline="0" dirty="0" smtClean="0"/>
              <a:t>setting</a:t>
            </a:r>
            <a:r>
              <a:rPr lang="he-IL" baseline="0" dirty="0" smtClean="0"/>
              <a:t> אחרים, וההחלטה איזה אלגוריתם להפעיל מאוד תלויה בתחום העסקי ובמטרה אותה רוצים להשיג, לכן כדאי להריץ אלגוריתמים מגוונים ואז לנתח תוצאות שלהם ולהבין מהם הקבוצות אליהם רוצים לפנות...</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baseline="0" dirty="0" err="1" smtClean="0"/>
              <a:t>האלוגריתמים</a:t>
            </a:r>
            <a:r>
              <a:rPr lang="he-IL" baseline="0" dirty="0" smtClean="0"/>
              <a:t> שהצגנו עד עכשיו נקראים </a:t>
            </a:r>
            <a:r>
              <a:rPr lang="en-US" baseline="0" dirty="0" smtClean="0"/>
              <a:t>agglomerative</a:t>
            </a:r>
            <a:r>
              <a:rPr lang="he-IL" baseline="0" dirty="0" smtClean="0"/>
              <a:t> כי הם מוצאים אשכולות על ידי קיבוץ מלמטה </a:t>
            </a:r>
            <a:r>
              <a:rPr lang="he-IL" baseline="0" dirty="0" err="1" smtClean="0"/>
              <a:t>ללמעלה</a:t>
            </a:r>
            <a:r>
              <a:rPr lang="he-IL" baseline="0" dirty="0" smtClean="0"/>
              <a:t>.</a:t>
            </a:r>
          </a:p>
          <a:p>
            <a:pPr marL="228600" marR="0" indent="-228600" algn="r" defTabSz="914400" rtl="1" eaLnBrk="1" fontAlgn="auto" latinLnBrk="0" hangingPunct="1">
              <a:lnSpc>
                <a:spcPct val="100000"/>
              </a:lnSpc>
              <a:spcBef>
                <a:spcPts val="0"/>
              </a:spcBef>
              <a:spcAft>
                <a:spcPts val="0"/>
              </a:spcAft>
              <a:buClrTx/>
              <a:buSzTx/>
              <a:buFontTx/>
              <a:buAutoNum type="arabicPeriod"/>
              <a:tabLst/>
              <a:defRPr/>
            </a:pPr>
            <a:r>
              <a:rPr lang="he-IL" baseline="0" dirty="0" smtClean="0"/>
              <a:t>נציג כעת אלגוריתם </a:t>
            </a:r>
            <a:r>
              <a:rPr lang="en-US" baseline="0" dirty="0" smtClean="0"/>
              <a:t>division</a:t>
            </a:r>
            <a:r>
              <a:rPr lang="he-IL" baseline="0" dirty="0" smtClean="0"/>
              <a:t> שהוא מלמעלה למטה.</a:t>
            </a:r>
          </a:p>
          <a:p>
            <a:pPr marL="0" indent="0">
              <a:buNone/>
            </a:pPr>
            <a:endParaRPr lang="he-IL" baseline="0" dirty="0" smtClean="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72</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צריכים מדד לאיכות אישכול, ואז בוחרים חלוקה אופטימלית בכל פעם. </a:t>
            </a:r>
          </a:p>
          <a:p>
            <a:pPr marL="228600" indent="-228600">
              <a:buAutoNum type="arabicPeriod"/>
            </a:pPr>
            <a:r>
              <a:rPr lang="he-IL" baseline="0" dirty="0" smtClean="0"/>
              <a:t>זמן ריצה אקספוננציאלי. לכן צריך אלגוריתם מקרב, כמו </a:t>
            </a:r>
            <a:r>
              <a:rPr lang="en-US" baseline="0" dirty="0" smtClean="0"/>
              <a:t>K-MEANS </a:t>
            </a:r>
            <a:r>
              <a:rPr lang="he-IL" baseline="0" dirty="0" smtClean="0"/>
              <a:t> עם </a:t>
            </a:r>
            <a:r>
              <a:rPr lang="en-US" baseline="0" dirty="0" smtClean="0"/>
              <a:t>K=2</a:t>
            </a:r>
            <a:r>
              <a:rPr lang="he-IL" baseline="0" dirty="0" smtClean="0"/>
              <a:t> שנציג בקרוב. לחילופין יש אלגוריתם </a:t>
            </a:r>
            <a:r>
              <a:rPr lang="en-US" baseline="0" dirty="0" smtClean="0"/>
              <a:t>DIANA</a:t>
            </a:r>
            <a:r>
              <a:rPr lang="he-IL" baseline="0" dirty="0" smtClean="0"/>
              <a:t> </a:t>
            </a:r>
            <a:r>
              <a:rPr lang="he-IL" baseline="0" dirty="0" err="1" smtClean="0"/>
              <a:t>שמתמש</a:t>
            </a:r>
            <a:r>
              <a:rPr lang="he-IL" baseline="0" dirty="0" smtClean="0"/>
              <a:t> </a:t>
            </a:r>
            <a:r>
              <a:rPr lang="he-IL" baseline="0" dirty="0" err="1" smtClean="0"/>
              <a:t>בהיוריסטיקות</a:t>
            </a:r>
            <a:r>
              <a:rPr lang="he-IL" baseline="0" dirty="0" smtClean="0"/>
              <a:t> שלא נציג כאן מסיבות של קוצר זמן.</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73</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תשובה:</a:t>
            </a:r>
            <a:r>
              <a:rPr lang="he-IL" baseline="0" dirty="0" smtClean="0"/>
              <a:t> מקרבים על ידי שגיאה של ההיפותזה על ה-</a:t>
            </a:r>
            <a:r>
              <a:rPr lang="en-US" baseline="0" dirty="0" smtClean="0"/>
              <a:t>TRAIN SET</a:t>
            </a:r>
            <a:endParaRPr lang="he-IL" baseline="0" dirty="0" smtClean="0"/>
          </a:p>
          <a:p>
            <a:pPr marL="228600" indent="-228600">
              <a:buAutoNum type="arabicPeriod"/>
            </a:pPr>
            <a:r>
              <a:rPr lang="he-IL" baseline="0" dirty="0" smtClean="0"/>
              <a:t>הבעיות נוצרות מכך שבחלק מהמקרים השגיאה על ה- </a:t>
            </a:r>
            <a:r>
              <a:rPr lang="en-US" baseline="0" dirty="0" smtClean="0"/>
              <a:t>TRAIN SET</a:t>
            </a:r>
            <a:r>
              <a:rPr lang="he-IL" baseline="0" dirty="0" smtClean="0"/>
              <a:t> שונה מהותית מהשגיאה על ה- </a:t>
            </a:r>
            <a:r>
              <a:rPr lang="en-US" baseline="0" dirty="0" smtClean="0"/>
              <a:t>TEST SET</a:t>
            </a:r>
            <a:r>
              <a:rPr lang="he-IL" baseline="0" dirty="0" smtClean="0"/>
              <a:t> מה שמקשה לפתור את הבעיה.</a:t>
            </a:r>
          </a:p>
          <a:p>
            <a:pPr marL="0" indent="0">
              <a:buNone/>
            </a:pPr>
            <a:r>
              <a:rPr lang="he-IL" baseline="0" dirty="0" smtClean="0"/>
              <a:t>התופעה נקראת </a:t>
            </a:r>
            <a:r>
              <a:rPr lang="en-US" baseline="0" dirty="0" smtClean="0"/>
              <a:t>OVERFITTING</a:t>
            </a:r>
            <a:r>
              <a:rPr lang="he-IL" baseline="0" dirty="0" smtClean="0"/>
              <a:t>. בנוסף זה גם מאוד יקר חישובית....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9</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זמן ריצה </a:t>
            </a:r>
            <a:r>
              <a:rPr lang="en-US" baseline="0" dirty="0" smtClean="0"/>
              <a:t>choose(n+k+1, k-1)</a:t>
            </a:r>
            <a:endParaRPr lang="he-IL" baseline="0" dirty="0" smtClean="0"/>
          </a:p>
          <a:p>
            <a:pPr marL="228600" indent="-228600">
              <a:buAutoNum type="arabicPeriod"/>
            </a:pPr>
            <a:r>
              <a:rPr lang="he-IL" baseline="0" dirty="0" smtClean="0"/>
              <a:t>יותר נוח לחשוב על בעיה כמציאת </a:t>
            </a:r>
            <a:r>
              <a:rPr lang="en-US" baseline="0" dirty="0" smtClean="0"/>
              <a:t>k</a:t>
            </a:r>
            <a:r>
              <a:rPr lang="he-IL" baseline="0" dirty="0" smtClean="0"/>
              <a:t> אשכולות ונקודה מייצגת בכל אשכול כך שסכום ריבועי המרחקים של הנקודות לנקודות המייצגות של האשכול שלהם מינימלי (נקודה מייצגת – נקודה טיפוסית של האשכול. רוצים שהמרחק מנקודה טיפוסית לנקודה אחרת יהיה כמה שיותר קרוב. כלומר שהנקודה הכי מייצגת באשכול אכן תהיה מייצגת). נשים לב לאבחנה שבהינתן נקודות באשכול הנקודות האופטימליות הנ"ל הן </a:t>
            </a:r>
            <a:r>
              <a:rPr lang="he-IL" baseline="0" dirty="0" err="1" smtClean="0"/>
              <a:t>הצנטרואידים</a:t>
            </a:r>
            <a:r>
              <a:rPr lang="he-IL" baseline="0" dirty="0" smtClean="0"/>
              <a:t>.</a:t>
            </a:r>
          </a:p>
          <a:p>
            <a:pPr marL="228600" indent="-228600">
              <a:buAutoNum type="arabicPeriod"/>
            </a:pPr>
            <a:endParaRPr lang="he-IL" baseline="0" dirty="0" smtClean="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74</a:t>
            </a:fld>
            <a:endParaRPr lang="he-IL"/>
          </a:p>
        </p:txBody>
      </p:sp>
    </p:spTree>
    <p:extLst>
      <p:ext uri="{BB962C8B-B14F-4D97-AF65-F5344CB8AC3E}">
        <p14:creationId xmlns:p14="http://schemas.microsoft.com/office/powerpoint/2010/main" val="42894975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ניתן לחשוב</a:t>
            </a:r>
            <a:r>
              <a:rPr lang="he-IL" baseline="0" dirty="0" smtClean="0"/>
              <a:t> על האלגוריתם כמחשב מינימום אופטימלי לבעיה ע"י שיפור מתמיד של פתרון. בכל שלב, יש לנו חלוקה לאשכולות ונקודות אופטימליות בכל אשכול.</a:t>
            </a:r>
          </a:p>
          <a:p>
            <a:pPr marL="0" indent="0">
              <a:buNone/>
            </a:pPr>
            <a:r>
              <a:rPr lang="he-IL" baseline="0" dirty="0" smtClean="0"/>
              <a:t>אם מעבירים נקודה מאשכול </a:t>
            </a:r>
            <a:r>
              <a:rPr lang="en-US" baseline="0" dirty="0" smtClean="0"/>
              <a:t>X</a:t>
            </a:r>
            <a:r>
              <a:rPr lang="he-IL" baseline="0" dirty="0" smtClean="0"/>
              <a:t> לאשכול </a:t>
            </a:r>
            <a:r>
              <a:rPr lang="en-US" baseline="0" dirty="0" smtClean="0"/>
              <a:t>Y</a:t>
            </a:r>
            <a:r>
              <a:rPr lang="he-IL" baseline="0" dirty="0" smtClean="0"/>
              <a:t> </a:t>
            </a:r>
            <a:r>
              <a:rPr lang="he-IL" baseline="0" dirty="0" err="1" smtClean="0"/>
              <a:t>שהצנטרואיד</a:t>
            </a:r>
            <a:r>
              <a:rPr lang="he-IL" baseline="0" dirty="0" smtClean="0"/>
              <a:t> שלו יותר קרוב אליה אז החלוקה החדשה בפרט תהיה טובה יותר כי:</a:t>
            </a:r>
          </a:p>
          <a:p>
            <a:pPr marL="0" indent="0">
              <a:buNone/>
            </a:pPr>
            <a:r>
              <a:rPr lang="he-IL" baseline="0" dirty="0" smtClean="0"/>
              <a:t>א. סכום ריבועי המרחקים של הנקודות ב-</a:t>
            </a:r>
            <a:r>
              <a:rPr lang="en-US" baseline="0" dirty="0" smtClean="0"/>
              <a:t>X</a:t>
            </a:r>
            <a:r>
              <a:rPr lang="he-IL" baseline="0" dirty="0" smtClean="0"/>
              <a:t> </a:t>
            </a:r>
            <a:r>
              <a:rPr lang="he-IL" baseline="0" dirty="0" err="1" smtClean="0"/>
              <a:t>לצנטרואיד</a:t>
            </a:r>
            <a:r>
              <a:rPr lang="he-IL" baseline="0" dirty="0" smtClean="0"/>
              <a:t> החדש בהכרח קטן (צנטרואיד היא נקודה שממזערת ריבועי מרחקים באשכול, אז בפרט היא טובה יותר מהצנטרואיד הישן) בנוסף המרחק של הנקודה </a:t>
            </a:r>
            <a:r>
              <a:rPr lang="he-IL" baseline="0" dirty="0" err="1" smtClean="0"/>
              <a:t>מצנטוראיד</a:t>
            </a:r>
            <a:r>
              <a:rPr lang="he-IL" baseline="0" dirty="0" smtClean="0"/>
              <a:t> ישן של </a:t>
            </a:r>
            <a:r>
              <a:rPr lang="en-US" baseline="0" dirty="0" smtClean="0"/>
              <a:t>Y</a:t>
            </a:r>
            <a:r>
              <a:rPr lang="he-IL" baseline="0" dirty="0" smtClean="0"/>
              <a:t> גרם למזעור המרחק. כעת אחרי חישוב הצנטרואיד החדש המרחק יכול רק לקטון לכן בסך הכל שיפרנו את המצב.</a:t>
            </a:r>
          </a:p>
          <a:p>
            <a:pPr marL="0" indent="0">
              <a:buNone/>
            </a:pPr>
            <a:r>
              <a:rPr lang="he-IL" baseline="0" dirty="0" smtClean="0"/>
              <a:t>ב. יש מספר סופי של חלוקות אפשריות לאשכולות ולכן בהכרח אלגוריתם מתכנס. (אם השתנתה חלוקה לאשכולות אז היה הקטנה של פונקציית המטרה...)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75</a:t>
            </a:fld>
            <a:endParaRPr lang="he-IL"/>
          </a:p>
        </p:txBody>
      </p:sp>
    </p:spTree>
    <p:extLst>
      <p:ext uri="{BB962C8B-B14F-4D97-AF65-F5344CB8AC3E}">
        <p14:creationId xmlns:p14="http://schemas.microsoft.com/office/powerpoint/2010/main" val="223600868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76</a:t>
            </a:fld>
            <a:endParaRPr lang="he-IL"/>
          </a:p>
        </p:txBody>
      </p:sp>
    </p:spTree>
    <p:extLst>
      <p:ext uri="{BB962C8B-B14F-4D97-AF65-F5344CB8AC3E}">
        <p14:creationId xmlns:p14="http://schemas.microsoft.com/office/powerpoint/2010/main" val="23322971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למה</a:t>
            </a:r>
            <a:r>
              <a:rPr lang="he-IL" baseline="0" dirty="0" smtClean="0"/>
              <a:t> יכול לשמש: זיהוי תעבורה חריגה ברשת יכולה לשמש לזיהוי תקיפות, זיהוי רכישות חריגות מכרטיס אשראי עשוי להעיד על גניבה. זיהוי רשומות חריגות בתוך נתונים יכול</a:t>
            </a:r>
          </a:p>
          <a:p>
            <a:pPr marL="0" indent="0">
              <a:buNone/>
            </a:pPr>
            <a:r>
              <a:rPr lang="he-IL" baseline="0" dirty="0" smtClean="0"/>
              <a:t>להעיד למשל על כך שהסנסורים שמדדו תצפיות מסרו מידע רועש שיש להתעלם ממנו </a:t>
            </a:r>
            <a:r>
              <a:rPr lang="he-IL" baseline="0" dirty="0" err="1" smtClean="0"/>
              <a:t>וכו</a:t>
            </a:r>
            <a:r>
              <a:rPr lang="he-IL" baseline="0" dirty="0" smtClean="0"/>
              <a:t>'. שיחות מתן שירות חריגות יכולות לעזור לנו לאתר בעיות במוקד שלנו (שיחות קצרות מידי יכולות להעיד על שירות לקוי, טיפול ממושך מידי יכול להעיד על סחבת וכו'). הסתכלות על ימי מכירות חריגים של חנות זה דבר מעניין כדי ללמוד לטוב ולרע מה מאפיין ימים אלו (בכדי להשתפר). הסתכלות על תצפיות חריגות מתוך המידע הוא דבר מעניין שיכול לעזור לנו לזהות פריטי מידע מעניינים שיש לשם עליהם דגש.</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77</a:t>
            </a:fld>
            <a:endParaRPr lang="he-IL"/>
          </a:p>
        </p:txBody>
      </p:sp>
    </p:spTree>
    <p:extLst>
      <p:ext uri="{BB962C8B-B14F-4D97-AF65-F5344CB8AC3E}">
        <p14:creationId xmlns:p14="http://schemas.microsoft.com/office/powerpoint/2010/main" val="23322971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baseline="0" dirty="0" smtClean="0"/>
              <a:t>רשומה שחריגה באחד מהערכים שלה היא אנומליה. לנסות לחשוב על בעיה בהצעה שהציעו.</a:t>
            </a:r>
          </a:p>
          <a:p>
            <a:pPr marL="228600" indent="-228600">
              <a:buAutoNum type="arabicPeriod"/>
            </a:pPr>
            <a:r>
              <a:rPr lang="he-IL" baseline="0" dirty="0" smtClean="0"/>
              <a:t>הבעיה אין שיש הסתכלות על כל ערך בנפרד ולא על אינטראקציה בין ערכים (זה בדיוק השלב שצריך עבורו אלגוריתמי </a:t>
            </a:r>
            <a:r>
              <a:rPr lang="en-US" baseline="0" dirty="0" smtClean="0"/>
              <a:t>DM</a:t>
            </a:r>
            <a:r>
              <a:rPr lang="he-IL" baseline="0" dirty="0" smtClean="0"/>
              <a:t>). למשל עבור דוגמה בשקף הבא אלגוריתם לא יצליח.</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78</a:t>
            </a:fld>
            <a:endParaRPr lang="he-IL"/>
          </a:p>
        </p:txBody>
      </p:sp>
    </p:spTree>
    <p:extLst>
      <p:ext uri="{BB962C8B-B14F-4D97-AF65-F5344CB8AC3E}">
        <p14:creationId xmlns:p14="http://schemas.microsoft.com/office/powerpoint/2010/main" val="23322971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smtClean="0"/>
              <a:t>מוצאים אנומליה על ידי לקיחת</a:t>
            </a:r>
            <a:r>
              <a:rPr lang="he-IL" baseline="0" dirty="0" smtClean="0"/>
              <a:t> נקודות שרחוקות מהישר האופטימלי.</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79</a:t>
            </a:fld>
            <a:endParaRPr lang="he-IL"/>
          </a:p>
        </p:txBody>
      </p:sp>
    </p:spTree>
    <p:extLst>
      <p:ext uri="{BB962C8B-B14F-4D97-AF65-F5344CB8AC3E}">
        <p14:creationId xmlns:p14="http://schemas.microsoft.com/office/powerpoint/2010/main" val="23322971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בעיית</a:t>
            </a:r>
            <a:r>
              <a:rPr lang="he-IL" baseline="0" dirty="0" smtClean="0"/>
              <a:t> פרדיקציה – מרחק מערך אמיתי. </a:t>
            </a:r>
          </a:p>
          <a:p>
            <a:r>
              <a:rPr lang="he-IL" baseline="0" dirty="0" smtClean="0"/>
              <a:t>בעיית סיווג – דוגמאות שבהם האלגוריתם היה בטוח בצורה גבוהה בחיזוי וטעה (למשל בעצים, דוגמאות שהיו בעלה עם אחוזי ביטחון גבוהים אך אלגוריתם נכשל עליהם).</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80</a:t>
            </a:fld>
            <a:endParaRPr lang="he-IL"/>
          </a:p>
        </p:txBody>
      </p:sp>
    </p:spTree>
    <p:extLst>
      <p:ext uri="{BB962C8B-B14F-4D97-AF65-F5344CB8AC3E}">
        <p14:creationId xmlns:p14="http://schemas.microsoft.com/office/powerpoint/2010/main" val="37595732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r>
              <a:rPr lang="he-IL" dirty="0" smtClean="0"/>
              <a:t>הנקודה השמאלית העליונה והנקודה הכי ימנית.</a:t>
            </a:r>
          </a:p>
          <a:p>
            <a:pPr marL="0" indent="0">
              <a:buNone/>
            </a:pPr>
            <a:r>
              <a:rPr lang="he-IL" dirty="0" smtClean="0"/>
              <a:t>באמצעות </a:t>
            </a:r>
            <a:r>
              <a:rPr lang="en-US" dirty="0" smtClean="0"/>
              <a:t>CLUSTERING	</a:t>
            </a:r>
            <a:r>
              <a:rPr lang="he-IL" dirty="0" smtClean="0"/>
              <a:t>- נקודות</a:t>
            </a:r>
            <a:r>
              <a:rPr lang="he-IL" baseline="0" dirty="0" smtClean="0"/>
              <a:t> עם </a:t>
            </a:r>
            <a:r>
              <a:rPr lang="he-IL" baseline="0" dirty="0" err="1" smtClean="0"/>
              <a:t>קלאסטרים</a:t>
            </a:r>
            <a:r>
              <a:rPr lang="he-IL" baseline="0" dirty="0" smtClean="0"/>
              <a:t> קטנים או שרחוקים מהצנטרואיד שלהם</a:t>
            </a:r>
          </a:p>
          <a:p>
            <a:pPr marL="0" indent="0">
              <a:buNone/>
            </a:pPr>
            <a:r>
              <a:rPr lang="he-IL" baseline="0" dirty="0" smtClean="0"/>
              <a:t>באמצעות </a:t>
            </a:r>
            <a:r>
              <a:rPr lang="en-US" baseline="0" dirty="0" smtClean="0"/>
              <a:t>k-</a:t>
            </a:r>
            <a:r>
              <a:rPr lang="en-US" baseline="0" dirty="0" err="1" smtClean="0"/>
              <a:t>nn</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81</a:t>
            </a:fld>
            <a:endParaRPr lang="he-IL"/>
          </a:p>
        </p:txBody>
      </p:sp>
    </p:spTree>
    <p:extLst>
      <p:ext uri="{BB962C8B-B14F-4D97-AF65-F5344CB8AC3E}">
        <p14:creationId xmlns:p14="http://schemas.microsoft.com/office/powerpoint/2010/main" val="23322971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נקודות שרחוקות מהצנטרואיד</a:t>
            </a:r>
            <a:r>
              <a:rPr lang="he-IL" baseline="0" dirty="0" smtClean="0"/>
              <a:t> שלהם. אשכולות עם כמות מועטה מאוד של נקודות.</a:t>
            </a:r>
          </a:p>
          <a:p>
            <a:pPr marL="228600" indent="-228600">
              <a:buAutoNum type="arabicPeriod"/>
            </a:pPr>
            <a:r>
              <a:rPr lang="he-IL" baseline="0" dirty="0" smtClean="0"/>
              <a:t>נקודות שהם לא השכנים הכי קרובים של השכנים הכי קרובים שלהם.</a:t>
            </a:r>
          </a:p>
          <a:p>
            <a:pPr marL="228600" indent="-228600">
              <a:buAutoNum type="arabicPeriod"/>
            </a:pPr>
            <a:endParaRPr lang="he-IL" baseline="0" dirty="0" smtClean="0"/>
          </a:p>
          <a:p>
            <a:pPr marL="228600" indent="-228600">
              <a:buAutoNum type="arabicPeriod"/>
            </a:pPr>
            <a:r>
              <a:rPr lang="he-IL" baseline="0" dirty="0" smtClean="0"/>
              <a:t>זיהוי אנומליות סיכום – לסיכום יש הרבה שיטות </a:t>
            </a:r>
            <a:r>
              <a:rPr lang="he-IL" baseline="0" dirty="0" err="1" smtClean="0"/>
              <a:t>מגווונת</a:t>
            </a:r>
            <a:r>
              <a:rPr lang="he-IL" baseline="0" dirty="0" smtClean="0"/>
              <a:t> לזיהוי אנומליות, כאשר כל אחת מהם מנסה לתפוס אנומליה מזווית אחרת. כיוון שאין הגדרה פורמאלית </a:t>
            </a:r>
            <a:r>
              <a:rPr lang="he-IL" baseline="0" dirty="0" err="1" smtClean="0"/>
              <a:t>למהי</a:t>
            </a:r>
            <a:r>
              <a:rPr lang="he-IL" baseline="0" dirty="0" smtClean="0"/>
              <a:t> אנומליה אז אפריורית אין העדפה לאלגוריתם כזה או אחר. מומלץ להפעיל שיטות רבות לזיהוי אנומליות ולבחון תוצרים שלהם כדי לבדוק אם </a:t>
            </a:r>
            <a:r>
              <a:rPr lang="he-IL" baseline="0" dirty="0" err="1" smtClean="0"/>
              <a:t>אם</a:t>
            </a:r>
            <a:r>
              <a:rPr lang="he-IL" baseline="0" dirty="0" smtClean="0"/>
              <a:t> האלגוריתם תפס אנומליה כפי שאנו מצפים. כלומר האלגוריתמים נותנים חוט לחקירה, לפעמים החוט מוביל למבוי סתום ולפעמים לדברים ותגליות מאוד מעניינות.</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82</a:t>
            </a:fld>
            <a:endParaRPr lang="he-IL"/>
          </a:p>
        </p:txBody>
      </p:sp>
    </p:spTree>
    <p:extLst>
      <p:ext uri="{BB962C8B-B14F-4D97-AF65-F5344CB8AC3E}">
        <p14:creationId xmlns:p14="http://schemas.microsoft.com/office/powerpoint/2010/main" val="375957323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עד כמה התמקדנו ב-</a:t>
            </a:r>
            <a:r>
              <a:rPr lang="en-US" dirty="0" smtClean="0"/>
              <a:t>setting</a:t>
            </a:r>
            <a:r>
              <a:rPr lang="he-IL" dirty="0" smtClean="0"/>
              <a:t> ספציפי של </a:t>
            </a:r>
            <a:r>
              <a:rPr lang="en-US" dirty="0" smtClean="0"/>
              <a:t>supervised</a:t>
            </a:r>
            <a:r>
              <a:rPr lang="en-US" baseline="0" dirty="0" smtClean="0"/>
              <a:t> learning</a:t>
            </a:r>
            <a:r>
              <a:rPr lang="he-IL" baseline="0" dirty="0" smtClean="0"/>
              <a:t> שנקרא </a:t>
            </a:r>
            <a:r>
              <a:rPr lang="en-US" baseline="0" dirty="0" smtClean="0"/>
              <a:t>online learning</a:t>
            </a:r>
            <a:r>
              <a:rPr lang="he-IL" baseline="0" dirty="0" smtClean="0"/>
              <a:t>. יש למעשה עוד מסרב של </a:t>
            </a:r>
            <a:r>
              <a:rPr lang="en-US" baseline="0" dirty="0" smtClean="0"/>
              <a:t>setting</a:t>
            </a:r>
            <a:r>
              <a:rPr lang="he-IL" baseline="0" dirty="0" smtClean="0"/>
              <a:t> ולכל אחד מהם תיאוריה שלמה שנוגעת בהם. ראוי לציין שנכון להיום ה- </a:t>
            </a:r>
            <a:r>
              <a:rPr lang="en-US" baseline="0" dirty="0" smtClean="0"/>
              <a:t>offline setting</a:t>
            </a:r>
            <a:r>
              <a:rPr lang="he-IL" baseline="0" dirty="0" smtClean="0"/>
              <a:t> הוא ה- </a:t>
            </a:r>
            <a:r>
              <a:rPr lang="en-US" baseline="0" dirty="0" smtClean="0"/>
              <a:t>setting</a:t>
            </a:r>
            <a:r>
              <a:rPr lang="he-IL" baseline="0" dirty="0" smtClean="0"/>
              <a:t> העיקרי שמשתמשים בו בתעשייה ובמוצרים השונים והוא הנחקר ביותר.</a:t>
            </a:r>
          </a:p>
          <a:p>
            <a:r>
              <a:rPr lang="he-IL" baseline="0" dirty="0" smtClean="0"/>
              <a:t>נציג כעת במעוף הציפור עוד שתי סוגים של </a:t>
            </a:r>
            <a:r>
              <a:rPr lang="en-US" baseline="0" dirty="0" smtClean="0"/>
              <a:t>settings</a:t>
            </a:r>
            <a:r>
              <a:rPr lang="he-IL" baseline="0" dirty="0" smtClean="0"/>
              <a:t>: למידה אקטיבית ולמידה מחיזוקים. את תחום הלמידה מחיזוקים לא נציג כאן מפאת קוצר זמן. נדגיש אולם ש-</a:t>
            </a:r>
            <a:r>
              <a:rPr lang="en-US" baseline="0" dirty="0" smtClean="0"/>
              <a:t>setting</a:t>
            </a:r>
            <a:r>
              <a:rPr lang="he-IL" baseline="0" dirty="0" smtClean="0"/>
              <a:t> זה הוא תחום מחקר עיקרי ב- </a:t>
            </a:r>
            <a:r>
              <a:rPr lang="en-US" baseline="0" dirty="0" smtClean="0"/>
              <a:t>AI</a:t>
            </a:r>
            <a:r>
              <a:rPr lang="he-IL" baseline="0" dirty="0" smtClean="0"/>
              <a:t> ופחות ב-</a:t>
            </a:r>
            <a:r>
              <a:rPr lang="en-US" baseline="0" dirty="0" smtClean="0"/>
              <a:t>ML</a:t>
            </a:r>
            <a:r>
              <a:rPr lang="he-IL" baseline="0" dirty="0" smtClean="0"/>
              <a:t>.</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83</a:t>
            </a:fld>
            <a:endParaRPr lang="he-IL"/>
          </a:p>
        </p:txBody>
      </p:sp>
    </p:spTree>
    <p:extLst>
      <p:ext uri="{BB962C8B-B14F-4D97-AF65-F5344CB8AC3E}">
        <p14:creationId xmlns:p14="http://schemas.microsoft.com/office/powerpoint/2010/main" val="23047073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indent="0">
              <a:buNone/>
            </a:pPr>
            <a:endParaRPr lang="he-IL" dirty="0" smtClean="0"/>
          </a:p>
          <a:p>
            <a:pPr marL="228600" indent="-228600">
              <a:buAutoNum type="arabicPeriod"/>
            </a:pPr>
            <a:r>
              <a:rPr lang="he-IL" dirty="0" smtClean="0"/>
              <a:t>תוחלת</a:t>
            </a:r>
            <a:r>
              <a:rPr lang="he-IL" baseline="0" dirty="0" smtClean="0"/>
              <a:t> השגיאה בקירוב חצי:</a:t>
            </a:r>
          </a:p>
          <a:p>
            <a:pPr marL="228600" indent="-228600">
              <a:buAutoNum type="arabicPeriod"/>
            </a:pPr>
            <a:r>
              <a:rPr lang="he-IL" baseline="0" dirty="0" smtClean="0"/>
              <a:t>יש 2 בחזקת (2 בחזקת 100 פחות 1000) היפותזות עם שגיאה 0 על המדגם. האלגוריתם יגריל </a:t>
            </a:r>
            <a:r>
              <a:rPr lang="he-IL" baseline="0" dirty="0" err="1" smtClean="0"/>
              <a:t>מביניהם</a:t>
            </a:r>
            <a:r>
              <a:rPr lang="he-IL" baseline="0" dirty="0" smtClean="0"/>
              <a:t> היפותזה בצורה אקראית אותה יפלוט. נניח שההיפותזה הנפלטת צודקת על כל ה- </a:t>
            </a:r>
            <a:r>
              <a:rPr lang="en-US" baseline="0" dirty="0" smtClean="0"/>
              <a:t>train set</a:t>
            </a:r>
            <a:r>
              <a:rPr lang="he-IL" baseline="0" dirty="0" smtClean="0"/>
              <a:t> עדיין עבור שאר הדוגמאות יש סיכוי חצי שההיפותזה שנפלטה תצדק וסיכוי חצי שתטעה (כי להגריל היפותזה כמו שהגרלנו זה פשוט להגריל תיוג על כל אחד מהדוגמאות של ה- </a:t>
            </a:r>
            <a:r>
              <a:rPr lang="en-US" baseline="0" dirty="0" smtClean="0"/>
              <a:t>train set</a:t>
            </a:r>
            <a:r>
              <a:rPr lang="he-IL" baseline="0" dirty="0" smtClean="0"/>
              <a:t>) ולכן בערך בהסתברות חצי תהיה שגיאה. כמו הטלת מטבע!!</a:t>
            </a:r>
          </a:p>
          <a:p>
            <a:pPr marL="228600" indent="-228600">
              <a:buAutoNum type="arabicPeriod"/>
            </a:pPr>
            <a:r>
              <a:rPr lang="he-IL" baseline="0" dirty="0" smtClean="0"/>
              <a:t>פתרון אפשרי לבעיה הוא להגביל את עצמנו לפונקציות על מעט פרמטרים. למשל אפשר להראות שאם מתמקדים בפונקציות של משתנה אחד בסיכוי גבוה נפלוט את ההיפותזה האמיתית: סיכוי שהיפותזה מסויימת על משתנה אחד שאיננו המשתנה </a:t>
            </a:r>
            <a:r>
              <a:rPr lang="en-US" baseline="0" dirty="0" smtClean="0"/>
              <a:t>X1</a:t>
            </a:r>
            <a:r>
              <a:rPr lang="he-IL" baseline="0" dirty="0" smtClean="0"/>
              <a:t> תהיה עם שגיאת אימון 0</a:t>
            </a:r>
            <a:r>
              <a:rPr lang="en-US" baseline="0" dirty="0" smtClean="0"/>
              <a:t>	</a:t>
            </a:r>
            <a:r>
              <a:rPr lang="he-IL" baseline="0" dirty="0" smtClean="0"/>
              <a:t>היא 0.5 בחזקת 1000 (שכן כל התיוגים אקראיים לגמרי במקרה זה וצריכים להיות שווים לתיוג של ההיפותזה). יש סה"כ 4 כפול </a:t>
            </a:r>
            <a:r>
              <a:rPr lang="en-US" baseline="0" dirty="0" smtClean="0"/>
              <a:t>k-1</a:t>
            </a:r>
            <a:r>
              <a:rPr lang="he-IL" baseline="0" dirty="0" smtClean="0"/>
              <a:t> היפותזות כנ"ל ולכן סיכוי לפלוט אחת מהן הוא בקירוב 0</a:t>
            </a:r>
          </a:p>
          <a:p>
            <a:pPr marL="228600" indent="-228600">
              <a:buAutoNum type="arabicPeriod"/>
            </a:pPr>
            <a:r>
              <a:rPr lang="he-IL" baseline="0" dirty="0" smtClean="0"/>
              <a:t>במילים אחרות: </a:t>
            </a:r>
            <a:r>
              <a:rPr lang="en-US" baseline="0" dirty="0" smtClean="0"/>
              <a:t>overfitting</a:t>
            </a:r>
            <a:r>
              <a:rPr lang="he-IL" baseline="0" dirty="0" smtClean="0"/>
              <a:t> מייצג תופעה בה למדנו היפותזה שתפורה על המדגם. (ולכן השגיאה לא מוכללת). </a:t>
            </a:r>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10</a:t>
            </a:fld>
            <a:endParaRPr lang="he-IL"/>
          </a:p>
        </p:txBody>
      </p:sp>
    </p:spTree>
    <p:extLst>
      <p:ext uri="{BB962C8B-B14F-4D97-AF65-F5344CB8AC3E}">
        <p14:creationId xmlns:p14="http://schemas.microsoft.com/office/powerpoint/2010/main" val="396574591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להציג את ה- </a:t>
            </a:r>
            <a:r>
              <a:rPr lang="en-US" dirty="0" smtClean="0"/>
              <a:t>SETTING </a:t>
            </a:r>
            <a:r>
              <a:rPr lang="he-IL" dirty="0" smtClean="0"/>
              <a:t> הכללי של </a:t>
            </a:r>
            <a:r>
              <a:rPr lang="en-US" dirty="0" smtClean="0"/>
              <a:t>SUPERVISED</a:t>
            </a:r>
            <a:r>
              <a:rPr lang="he-IL" dirty="0" smtClean="0"/>
              <a:t> ו-</a:t>
            </a:r>
            <a:r>
              <a:rPr lang="en-US" dirty="0" smtClean="0"/>
              <a:t>UNSUPERVISED</a:t>
            </a:r>
            <a:r>
              <a:rPr lang="he-IL" dirty="0" smtClean="0"/>
              <a:t> + דוגמאות</a:t>
            </a:r>
            <a:r>
              <a:rPr lang="he-IL" baseline="0" dirty="0" smtClean="0"/>
              <a:t> לאלגוריתמים </a:t>
            </a:r>
            <a:r>
              <a:rPr lang="he-IL" baseline="0" smtClean="0"/>
              <a:t>מכל משפחה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84</a:t>
            </a:fld>
            <a:endParaRPr lang="he-IL"/>
          </a:p>
        </p:txBody>
      </p:sp>
    </p:spTree>
    <p:extLst>
      <p:ext uri="{BB962C8B-B14F-4D97-AF65-F5344CB8AC3E}">
        <p14:creationId xmlns:p14="http://schemas.microsoft.com/office/powerpoint/2010/main" val="230470731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שגיאה של </a:t>
            </a:r>
            <a:r>
              <a:rPr lang="en-US" dirty="0" smtClean="0"/>
              <a:t>1/N</a:t>
            </a:r>
            <a:r>
              <a:rPr lang="he-IL" dirty="0" smtClean="0"/>
              <a:t>. ניתן להגיע לשגיאה</a:t>
            </a:r>
            <a:r>
              <a:rPr lang="he-IL" baseline="0" dirty="0" smtClean="0"/>
              <a:t> אקספוננציאלית יותר טובה אם בוחרים דוגמאות ללמידה ע"י חיפוש בינארי.</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85</a:t>
            </a:fld>
            <a:endParaRPr lang="he-IL"/>
          </a:p>
        </p:txBody>
      </p:sp>
    </p:spTree>
    <p:extLst>
      <p:ext uri="{BB962C8B-B14F-4D97-AF65-F5344CB8AC3E}">
        <p14:creationId xmlns:p14="http://schemas.microsoft.com/office/powerpoint/2010/main" val="35432042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להציג את ה- </a:t>
            </a:r>
            <a:r>
              <a:rPr lang="en-US" dirty="0" smtClean="0"/>
              <a:t>SETTING </a:t>
            </a:r>
            <a:r>
              <a:rPr lang="he-IL" dirty="0" smtClean="0"/>
              <a:t> הכללי של </a:t>
            </a:r>
            <a:r>
              <a:rPr lang="en-US" dirty="0" smtClean="0"/>
              <a:t>SUPERVISED</a:t>
            </a:r>
            <a:r>
              <a:rPr lang="he-IL" dirty="0" smtClean="0"/>
              <a:t> ו-</a:t>
            </a:r>
            <a:r>
              <a:rPr lang="en-US" dirty="0" smtClean="0"/>
              <a:t>UNSUPERVISED</a:t>
            </a:r>
            <a:r>
              <a:rPr lang="he-IL" dirty="0" smtClean="0"/>
              <a:t> + דוגמאות</a:t>
            </a:r>
            <a:r>
              <a:rPr lang="he-IL" baseline="0" dirty="0" smtClean="0"/>
              <a:t> לאלגוריתמים </a:t>
            </a:r>
            <a:r>
              <a:rPr lang="he-IL" baseline="0" smtClean="0"/>
              <a:t>מכל משפחה</a:t>
            </a: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86</a:t>
            </a:fld>
            <a:endParaRPr lang="he-IL"/>
          </a:p>
        </p:txBody>
      </p:sp>
    </p:spTree>
    <p:extLst>
      <p:ext uri="{BB962C8B-B14F-4D97-AF65-F5344CB8AC3E}">
        <p14:creationId xmlns:p14="http://schemas.microsoft.com/office/powerpoint/2010/main" val="230470731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smtClean="0"/>
              <a:t>הבעיה מנסה להדגים את המורכבות של למידה</a:t>
            </a:r>
            <a:r>
              <a:rPr lang="he-IL" baseline="0" dirty="0" smtClean="0"/>
              <a:t> אונליין וכך שכאשר לא לומדים ב-</a:t>
            </a:r>
            <a:r>
              <a:rPr lang="en-US" baseline="0" dirty="0" smtClean="0"/>
              <a:t>BATCHES</a:t>
            </a:r>
            <a:r>
              <a:rPr lang="he-IL" baseline="0" dirty="0" smtClean="0"/>
              <a:t> הלמידה טובה פחות ומאתגרת.</a:t>
            </a:r>
          </a:p>
          <a:p>
            <a:r>
              <a:rPr lang="he-IL" baseline="0" dirty="0" smtClean="0"/>
              <a:t>אלגוריתם אונליין: תן משקל 1 בהתחלה לכל המומחים. בכל שלב תן תחזית לפי החיזוי עם המשקל הגדול ביותר לדעת המומחים. לאחר קבלת התיוג האמיתי</a:t>
            </a:r>
          </a:p>
          <a:p>
            <a:r>
              <a:rPr lang="he-IL" baseline="0" dirty="0" smtClean="0"/>
              <a:t>הורד פי 2 את המשקל של המומחים שטעו.</a:t>
            </a:r>
          </a:p>
          <a:p>
            <a:endParaRPr lang="he-IL" baseline="0" dirty="0" smtClean="0"/>
          </a:p>
          <a:p>
            <a:r>
              <a:rPr lang="he-IL" baseline="0" dirty="0" smtClean="0"/>
              <a:t>נסמן מספר טעויות של אלגוריתם שלנו </a:t>
            </a:r>
            <a:r>
              <a:rPr lang="en-US" baseline="0" dirty="0" smtClean="0"/>
              <a:t>K</a:t>
            </a:r>
            <a:r>
              <a:rPr lang="he-IL" baseline="0" dirty="0" smtClean="0"/>
              <a:t> ומספר טעויות של אלגוריתם אופטימלי ב-</a:t>
            </a:r>
            <a:r>
              <a:rPr lang="en-US" baseline="0" dirty="0" smtClean="0"/>
              <a:t>W</a:t>
            </a:r>
            <a:r>
              <a:rPr lang="he-IL" baseline="0" dirty="0" smtClean="0"/>
              <a:t>.</a:t>
            </a:r>
          </a:p>
          <a:p>
            <a:r>
              <a:rPr lang="he-IL" baseline="0" dirty="0" smtClean="0"/>
              <a:t>טעות של האלגוריתם שלנו = מומחים עם משקל כולל יותר מחצי טעו -&gt; המשקל הכולל יורד לפחות פי 0.25 ולכן אחרי </a:t>
            </a:r>
            <a:r>
              <a:rPr lang="en-US" baseline="0" dirty="0" smtClean="0"/>
              <a:t>K</a:t>
            </a:r>
            <a:r>
              <a:rPr lang="he-IL" baseline="0" dirty="0" smtClean="0"/>
              <a:t> טעויות שלנו המשקל הכולל יהיה קטן מ:</a:t>
            </a:r>
          </a:p>
          <a:p>
            <a:r>
              <a:rPr lang="he-IL" baseline="0" dirty="0" smtClean="0"/>
              <a:t>¾ בחזקת </a:t>
            </a:r>
            <a:r>
              <a:rPr lang="en-US" baseline="0" dirty="0" smtClean="0"/>
              <a:t>K</a:t>
            </a:r>
            <a:r>
              <a:rPr lang="he-IL" baseline="0" dirty="0" smtClean="0"/>
              <a:t> כפול </a:t>
            </a:r>
            <a:r>
              <a:rPr lang="en-US" baseline="0" dirty="0" smtClean="0"/>
              <a:t>N</a:t>
            </a:r>
            <a:r>
              <a:rPr lang="he-IL" baseline="0" dirty="0" smtClean="0"/>
              <a:t>. לעומת זאת המשקל של המומחה הטוב ביותר בשלב זה יהיה 0.5 בחזקת </a:t>
            </a:r>
            <a:r>
              <a:rPr lang="en-US" baseline="0" dirty="0" smtClean="0"/>
              <a:t>W</a:t>
            </a:r>
            <a:r>
              <a:rPr lang="he-IL" baseline="0" dirty="0" smtClean="0"/>
              <a:t>.  לכן ¾ בחזקת </a:t>
            </a:r>
            <a:r>
              <a:rPr lang="en-US" baseline="0" dirty="0" smtClean="0"/>
              <a:t>K</a:t>
            </a:r>
            <a:r>
              <a:rPr lang="he-IL" baseline="0" dirty="0" smtClean="0"/>
              <a:t> כפול </a:t>
            </a:r>
            <a:r>
              <a:rPr lang="en-US" baseline="0" dirty="0" smtClean="0"/>
              <a:t>N</a:t>
            </a:r>
            <a:r>
              <a:rPr lang="he-IL" baseline="0" dirty="0" smtClean="0"/>
              <a:t> גדול מ-1/2 בחזקת </a:t>
            </a:r>
            <a:r>
              <a:rPr lang="en-US" baseline="0" dirty="0" smtClean="0"/>
              <a:t>W</a:t>
            </a:r>
            <a:r>
              <a:rPr lang="he-IL" baseline="0" dirty="0" smtClean="0"/>
              <a:t>. מכאן נגרר אי שוויון על </a:t>
            </a:r>
            <a:r>
              <a:rPr lang="en-US" baseline="0" dirty="0" smtClean="0"/>
              <a:t>M</a:t>
            </a:r>
            <a:r>
              <a:rPr lang="he-IL" baseline="0" dirty="0" smtClean="0"/>
              <a:t>.</a:t>
            </a:r>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87</a:t>
            </a:fld>
            <a:endParaRPr lang="he-IL"/>
          </a:p>
        </p:txBody>
      </p:sp>
    </p:spTree>
    <p:extLst>
      <p:ext uri="{BB962C8B-B14F-4D97-AF65-F5344CB8AC3E}">
        <p14:creationId xmlns:p14="http://schemas.microsoft.com/office/powerpoint/2010/main" val="2280113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buAutoNum type="arabicPeriod"/>
            </a:pPr>
            <a:r>
              <a:rPr lang="he-IL" dirty="0" smtClean="0"/>
              <a:t>אינטואיטיבית: הוא לומד היפותזות יותר מידי ספציפיות.</a:t>
            </a:r>
            <a:r>
              <a:rPr lang="he-IL" baseline="0" dirty="0" smtClean="0"/>
              <a:t> אפשר לדמות את זה על ידי כך שהוא לומד היפותזות בסגנון של: על כל הדוגמאות החיוביות ב-</a:t>
            </a:r>
            <a:r>
              <a:rPr lang="en-US" baseline="0" dirty="0" smtClean="0"/>
              <a:t> train set</a:t>
            </a:r>
            <a:r>
              <a:rPr lang="he-IL" baseline="0" dirty="0" smtClean="0"/>
              <a:t> אחזיר חיובי ועל השאר שלילי וכדומה. ברור שהם לא היפותזות אמיתיות. היינו רוצים להחזיר היפותזות כמה שיותר פשוטות.</a:t>
            </a:r>
          </a:p>
          <a:p>
            <a:pPr marL="228600" indent="-228600">
              <a:buAutoNum type="arabicPeriod"/>
            </a:pPr>
            <a:r>
              <a:rPr lang="he-IL" baseline="0" dirty="0" smtClean="0"/>
              <a:t>היפותזות מורכבות </a:t>
            </a:r>
            <a:r>
              <a:rPr lang="en-US" baseline="0" dirty="0" smtClean="0"/>
              <a:t>overfitting</a:t>
            </a:r>
            <a:r>
              <a:rPr lang="he-IL" baseline="0" dirty="0" smtClean="0"/>
              <a:t>: כלומר השגיאה על ה-</a:t>
            </a:r>
            <a:r>
              <a:rPr lang="en-US" baseline="0" dirty="0" smtClean="0"/>
              <a:t>train</a:t>
            </a:r>
            <a:r>
              <a:rPr lang="he-IL" baseline="0" dirty="0" smtClean="0"/>
              <a:t> תהיה שונה מהותית משגיאה על ה-</a:t>
            </a:r>
            <a:r>
              <a:rPr lang="en-US" baseline="0" dirty="0" smtClean="0"/>
              <a:t>test</a:t>
            </a:r>
            <a:r>
              <a:rPr lang="he-IL" baseline="0" dirty="0" smtClean="0"/>
              <a:t>. היפותזות פשוטות – שגיאה אמיתית גדולה מידי (גם על ה-</a:t>
            </a:r>
            <a:r>
              <a:rPr lang="en-US" baseline="0" dirty="0" smtClean="0"/>
              <a:t>train</a:t>
            </a:r>
            <a:r>
              <a:rPr lang="he-IL" baseline="0" dirty="0" smtClean="0"/>
              <a:t>). </a:t>
            </a:r>
          </a:p>
          <a:p>
            <a:pPr marL="228600" indent="-228600">
              <a:buAutoNum type="arabicPeriod"/>
            </a:pPr>
            <a:r>
              <a:rPr lang="he-IL" baseline="0" dirty="0" smtClean="0"/>
              <a:t>הסיבה לשם </a:t>
            </a:r>
            <a:r>
              <a:rPr lang="en-US" baseline="0" dirty="0" smtClean="0"/>
              <a:t>bias-variance tradeoff</a:t>
            </a:r>
            <a:r>
              <a:rPr lang="he-IL" baseline="0" dirty="0" smtClean="0"/>
              <a:t>: מסתכלים על מחלקת ההיפותזות איתם לומדים. השונות תוגדר כשונות של הפרש שגיאת האימון והשגיאה האמיתית (שונות של ה-</a:t>
            </a:r>
            <a:r>
              <a:rPr lang="en-US" baseline="0" dirty="0" smtClean="0"/>
              <a:t>overfitting</a:t>
            </a:r>
            <a:r>
              <a:rPr lang="he-IL" baseline="0" dirty="0" smtClean="0"/>
              <a:t>) על כל ההיפותזות ב-</a:t>
            </a:r>
            <a:r>
              <a:rPr lang="en-US" baseline="0" dirty="0" smtClean="0"/>
              <a:t>H</a:t>
            </a:r>
            <a:r>
              <a:rPr lang="he-IL" baseline="0" dirty="0" smtClean="0"/>
              <a:t>. </a:t>
            </a:r>
            <a:r>
              <a:rPr lang="en-US" baseline="0" dirty="0" smtClean="0"/>
              <a:t>Bias</a:t>
            </a:r>
            <a:r>
              <a:rPr lang="he-IL" baseline="0" dirty="0" smtClean="0"/>
              <a:t> יוגדר כהפרש בין השגיאה המינימלית האפשרית ב-</a:t>
            </a:r>
            <a:r>
              <a:rPr lang="en-US" baseline="0" dirty="0" smtClean="0"/>
              <a:t>H</a:t>
            </a:r>
            <a:r>
              <a:rPr lang="he-IL" baseline="0" dirty="0" smtClean="0"/>
              <a:t> לבין השגיאה המינימלית של ההיפותזה האופטימלית. </a:t>
            </a:r>
          </a:p>
          <a:p>
            <a:pPr marL="228600" indent="-228600">
              <a:buAutoNum type="arabicPeriod"/>
            </a:pPr>
            <a:r>
              <a:rPr lang="he-IL" baseline="0" dirty="0" smtClean="0"/>
              <a:t>להדגיש שורה תחתונה: רוצים היפותזות לא מסובכות מידי, אך שהוא יהיה מספיק עשירות בשביל היכולת לבטא את המציאות. כלומר רוצים שמצד אחד מחלקת ההיפותזות </a:t>
            </a:r>
          </a:p>
          <a:p>
            <a:pPr marL="0" indent="0">
              <a:buNone/>
            </a:pPr>
            <a:r>
              <a:rPr lang="he-IL" baseline="0" dirty="0" smtClean="0"/>
              <a:t>תהיה עשירה מספיק כדי שההיפותזה האופטימלית או הקרובה אליה תהיה ב-</a:t>
            </a:r>
            <a:r>
              <a:rPr lang="en-US" baseline="0" dirty="0" smtClean="0"/>
              <a:t>H</a:t>
            </a:r>
            <a:r>
              <a:rPr lang="he-IL" baseline="0" dirty="0" smtClean="0"/>
              <a:t>. מצד שני רוצים שהיא לא תכיל בתוכה יותר מידי היפותזות מורכבות כדי ששגיאת האימון אכן תייצג בקירוב את שגיאת המבחן ושלא יהיו הסחות דעת לאלגוריתם הלמידה שלנו.</a:t>
            </a:r>
          </a:p>
          <a:p>
            <a:pPr marL="0" indent="0">
              <a:buNone/>
            </a:pPr>
            <a:r>
              <a:rPr lang="he-IL" baseline="0" dirty="0" smtClean="0"/>
              <a:t>5. השונות למעשה מייצגת את ה-</a:t>
            </a:r>
            <a:r>
              <a:rPr lang="en-US" baseline="0" dirty="0" smtClean="0"/>
              <a:t>overfitting</a:t>
            </a:r>
            <a:r>
              <a:rPr lang="he-IL" baseline="0" dirty="0" smtClean="0"/>
              <a:t>. ככל שהשונות גבוהה יותר זה מרחב היפותזות מסובך שסובל מ-</a:t>
            </a:r>
            <a:r>
              <a:rPr lang="en-US" baseline="0" dirty="0" smtClean="0"/>
              <a:t>overfitting</a:t>
            </a:r>
            <a:r>
              <a:rPr lang="he-IL" baseline="0" dirty="0" smtClean="0"/>
              <a:t>. אחד הדרכים כדי לבדוק עם אלגוריתם סובל מ-</a:t>
            </a:r>
            <a:r>
              <a:rPr lang="en-US" baseline="0" dirty="0" smtClean="0"/>
              <a:t>overfitting</a:t>
            </a:r>
            <a:r>
              <a:rPr lang="he-IL" baseline="0" dirty="0" smtClean="0"/>
              <a:t> היא האם התוצאה שלו משתנה הרבה בעקבות רעש.</a:t>
            </a:r>
          </a:p>
          <a:p>
            <a:pPr marL="0" indent="0">
              <a:buNone/>
            </a:pPr>
            <a:endParaRPr lang="he-IL" baseline="0" dirty="0" smtClean="0"/>
          </a:p>
          <a:p>
            <a:pPr marL="228600" indent="-228600">
              <a:buAutoNum type="arabicPeriod"/>
            </a:pPr>
            <a:endParaRPr lang="he-IL" baseline="0" dirty="0" smtClean="0"/>
          </a:p>
          <a:p>
            <a:pPr marL="0" indent="0">
              <a:buNone/>
            </a:pPr>
            <a:endParaRPr lang="he-IL" dirty="0"/>
          </a:p>
        </p:txBody>
      </p:sp>
      <p:sp>
        <p:nvSpPr>
          <p:cNvPr id="4" name="מציין מיקום של מספר שקופית 3"/>
          <p:cNvSpPr>
            <a:spLocks noGrp="1"/>
          </p:cNvSpPr>
          <p:nvPr>
            <p:ph type="sldNum" sz="quarter" idx="10"/>
          </p:nvPr>
        </p:nvSpPr>
        <p:spPr/>
        <p:txBody>
          <a:bodyPr/>
          <a:lstStyle/>
          <a:p>
            <a:fld id="{5A8AE736-3B98-4E9A-86CA-B9FEAFB6F824}" type="slidenum">
              <a:rPr lang="he-IL" smtClean="0"/>
              <a:t>11</a:t>
            </a:fld>
            <a:endParaRPr lang="he-IL"/>
          </a:p>
        </p:txBody>
      </p:sp>
    </p:spTree>
    <p:extLst>
      <p:ext uri="{BB962C8B-B14F-4D97-AF65-F5344CB8AC3E}">
        <p14:creationId xmlns:p14="http://schemas.microsoft.com/office/powerpoint/2010/main" val="3965745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smtClean="0"/>
              <a:t>לחץ כדי לערוך סגנון כותרת של תבנית בסיס</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smtClean="0"/>
              <a:t>לחץ כדי לערוך סגנון כותרת משנה של תבנית בסיס</a:t>
            </a:r>
            <a:endParaRPr kumimoji="0" lang="en-US"/>
          </a:p>
        </p:txBody>
      </p:sp>
      <p:sp>
        <p:nvSpPr>
          <p:cNvPr id="30" name="Date Placeholder 29"/>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19" name="Footer Placeholder 18"/>
          <p:cNvSpPr>
            <a:spLocks noGrp="1"/>
          </p:cNvSpPr>
          <p:nvPr>
            <p:ph type="ftr" sz="quarter" idx="11"/>
          </p:nvPr>
        </p:nvSpPr>
        <p:spPr/>
        <p:txBody>
          <a:bodyPr/>
          <a:lstStyle/>
          <a:p>
            <a:endParaRPr lang="he-IL"/>
          </a:p>
        </p:txBody>
      </p:sp>
      <p:sp>
        <p:nvSpPr>
          <p:cNvPr id="27" name="Slide Number Placeholder 26"/>
          <p:cNvSpPr>
            <a:spLocks noGrp="1"/>
          </p:cNvSpPr>
          <p:nvPr>
            <p:ph type="sldNum" sz="quarter" idx="12"/>
          </p:nvPr>
        </p:nvSpPr>
        <p:spPr/>
        <p:txBody>
          <a:bodyPr/>
          <a:lstStyle/>
          <a:p>
            <a:fld id="{DAF22AC9-109E-4E4D-92F9-530E51D9A3A2}"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Date Placeholder 3"/>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he-IL" smtClean="0"/>
              <a:t>לחץ כדי לערוך סגנון כותרת של תבנית בסיס</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Date Placeholder 3"/>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Content Placeholder 2"/>
          <p:cNvSpPr>
            <a:spLocks noGrp="1"/>
          </p:cNvSpPr>
          <p:nvPr>
            <p:ph idx="1"/>
          </p:nvPr>
        </p:nvSpPr>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Date Placeholder 3"/>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he-IL" smtClean="0"/>
              <a:t>לחץ כדי לערוך סגנון כותרת של תבנית בסיס</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smtClean="0"/>
              <a:t>לחץ כדי לערוך סגנונות טקסט של תבנית בסיס</a:t>
            </a:r>
          </a:p>
        </p:txBody>
      </p:sp>
      <p:sp>
        <p:nvSpPr>
          <p:cNvPr id="4" name="Date Placeholder 3"/>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DAF22AC9-109E-4E4D-92F9-530E51D9A3A2}"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he-IL" smtClean="0"/>
              <a:t>לחץ כדי לערוך סגנון כותרת של תבנית בסיס</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Date Placeholder 4"/>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he-IL" smtClean="0"/>
              <a:t>לחץ כדי לערוך סגנון כותרת של תבנית בסיס</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Date Placeholder 6"/>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he-IL" smtClean="0"/>
              <a:t>לחץ כדי לערוך סגנון כותרת של תבנית בסיס</a:t>
            </a:r>
            <a:endParaRPr kumimoji="0" lang="en-US"/>
          </a:p>
        </p:txBody>
      </p:sp>
      <p:sp>
        <p:nvSpPr>
          <p:cNvPr id="3" name="Date Placeholder 2"/>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he-IL" smtClean="0"/>
              <a:t>לחץ כדי לערוך סגנון כותרת של תבנית בסיס</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he-IL" smtClean="0"/>
              <a:t>לחץ כדי לערוך סגנונות טקסט של תבנית בסיס</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Date Placeholder 4"/>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he-IL" smtClean="0"/>
              <a:t>לחץ כדי לערוך סגנון כותרת של תבנית בסיס</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he-IL" smtClean="0"/>
              <a:t>לחץ כדי לערוך סגנונות טקסט של תבנית בסיס</a:t>
            </a:r>
          </a:p>
        </p:txBody>
      </p:sp>
      <p:sp>
        <p:nvSpPr>
          <p:cNvPr id="5" name="Date Placeholder 4"/>
          <p:cNvSpPr>
            <a:spLocks noGrp="1"/>
          </p:cNvSpPr>
          <p:nvPr>
            <p:ph type="dt" sz="half" idx="10"/>
          </p:nvPr>
        </p:nvSpPr>
        <p:spPr/>
        <p:txBody>
          <a:bodyPr/>
          <a:lstStyle/>
          <a:p>
            <a:fld id="{4E7438E1-117D-44FB-AC24-B79D899BA877}" type="datetimeFigureOut">
              <a:rPr lang="he-IL" smtClean="0"/>
              <a:t>ג'/תמוז/תשע"ו</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a:xfrm>
            <a:off x="8077200" y="6356350"/>
            <a:ext cx="609600" cy="365125"/>
          </a:xfrm>
        </p:spPr>
        <p:txBody>
          <a:bodyPr/>
          <a:lstStyle/>
          <a:p>
            <a:fld id="{DAF22AC9-109E-4E4D-92F9-530E51D9A3A2}" type="slidenum">
              <a:rPr lang="he-IL" smtClean="0"/>
              <a:t>‹#›</a:t>
            </a:fld>
            <a:endParaRPr lang="he-IL"/>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he-IL" smtClean="0"/>
              <a:t>לחץ על הסמל כדי להוסיף תמונה</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he-IL" smtClean="0"/>
              <a:t>לחץ כדי לערוך סגנון כותרת של תבנית בסיס</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4E7438E1-117D-44FB-AC24-B79D899BA877}" type="datetimeFigureOut">
              <a:rPr lang="he-IL" smtClean="0"/>
              <a:t>ג'/תמוז/תשע"ו</a:t>
            </a:fld>
            <a:endParaRPr lang="he-IL"/>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he-IL"/>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AF22AC9-109E-4E4D-92F9-530E51D9A3A2}" type="slidenum">
              <a:rPr lang="he-IL" smtClean="0"/>
              <a:t>‹#›</a:t>
            </a:fld>
            <a:endParaRPr lang="he-IL"/>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1"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r" rtl="1"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r" rtl="1"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r" rtl="1"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r" rtl="1"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r" rtl="1"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r" rtl="1"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r" rtl="1"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r" rtl="1"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r" rtl="1"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למידת מכונה</a:t>
            </a:r>
            <a:endParaRPr lang="he-IL" dirty="0"/>
          </a:p>
        </p:txBody>
      </p:sp>
      <p:pic>
        <p:nvPicPr>
          <p:cNvPr id="6" name="מציין מיקום תוכן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19672" y="1916832"/>
            <a:ext cx="5856651" cy="4392488"/>
          </a:xfrm>
        </p:spPr>
      </p:pic>
    </p:spTree>
    <p:extLst>
      <p:ext uri="{BB962C8B-B14F-4D97-AF65-F5344CB8AC3E}">
        <p14:creationId xmlns:p14="http://schemas.microsoft.com/office/powerpoint/2010/main" val="3119475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overfitting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normAutofit fontScale="92500" lnSpcReduction="10000"/>
              </a:bodyPr>
              <a:lstStyle/>
              <a:p>
                <a:r>
                  <a:rPr lang="he-IL" dirty="0" smtClean="0">
                    <a:latin typeface="Cambria Math"/>
                  </a:rPr>
                  <a:t>תופעה בה שגיאת האימון שונה מהשגיאה האמיתית</a:t>
                </a:r>
                <a:endParaRPr lang="en-US" dirty="0" smtClean="0"/>
              </a:p>
              <a:p>
                <a:r>
                  <a:rPr lang="en-US" dirty="0" smtClean="0"/>
                  <a:t> </a:t>
                </a:r>
                <a:r>
                  <a:rPr lang="he-IL" dirty="0" smtClean="0"/>
                  <a:t>תרגיל:</a:t>
                </a:r>
              </a:p>
              <a:p>
                <a:pPr lvl="1"/>
                <a:r>
                  <a:rPr lang="he-IL" dirty="0" smtClean="0"/>
                  <a:t>נניח </a:t>
                </a:r>
                <a:r>
                  <a:rPr lang="en-US" dirty="0" smtClean="0"/>
                  <a:t>D</a:t>
                </a:r>
                <a:r>
                  <a:rPr lang="he-IL" dirty="0" smtClean="0"/>
                  <a:t> היא התפלגות אחידה על </a:t>
                </a:r>
                <a14:m>
                  <m:oMath xmlns:m="http://schemas.openxmlformats.org/officeDocument/2006/math">
                    <m:sSup>
                      <m:sSupPr>
                        <m:ctrlPr>
                          <a:rPr lang="he-IL" i="1" smtClean="0">
                            <a:latin typeface="Cambria Math"/>
                          </a:rPr>
                        </m:ctrlPr>
                      </m:sSupPr>
                      <m:e>
                        <m:r>
                          <a:rPr lang="en-US" b="0" i="1" smtClean="0">
                            <a:latin typeface="Cambria Math"/>
                          </a:rPr>
                          <m:t>{</m:t>
                        </m:r>
                        <m:r>
                          <a:rPr lang="en-US" b="0" i="1" smtClean="0">
                            <a:latin typeface="Cambria Math"/>
                          </a:rPr>
                          <m:t>0</m:t>
                        </m:r>
                        <m:r>
                          <a:rPr lang="en-US" b="0" i="1" smtClean="0">
                            <a:latin typeface="Cambria Math"/>
                          </a:rPr>
                          <m:t>,</m:t>
                        </m:r>
                        <m:r>
                          <a:rPr lang="en-US" b="0" i="1" smtClean="0">
                            <a:latin typeface="Cambria Math"/>
                          </a:rPr>
                          <m:t>1</m:t>
                        </m:r>
                        <m:r>
                          <a:rPr lang="en-US" b="0" i="1" smtClean="0">
                            <a:latin typeface="Cambria Math"/>
                          </a:rPr>
                          <m:t>}</m:t>
                        </m:r>
                      </m:e>
                      <m:sup>
                        <m:r>
                          <a:rPr lang="he-IL" b="0" i="1" smtClean="0">
                            <a:latin typeface="Cambria Math"/>
                          </a:rPr>
                          <m:t>100</m:t>
                        </m:r>
                      </m:sup>
                    </m:sSup>
                  </m:oMath>
                </a14:m>
                <a:r>
                  <a:rPr lang="he-IL" dirty="0" smtClean="0"/>
                  <a:t> ושהתיוגים האמיתיים הם לפי </a:t>
                </a:r>
                <a14:m>
                  <m:oMath xmlns:m="http://schemas.openxmlformats.org/officeDocument/2006/math">
                    <m:sSub>
                      <m:sSubPr>
                        <m:ctrlPr>
                          <a:rPr lang="he-IL" i="1" smtClean="0">
                            <a:latin typeface="Cambria Math"/>
                          </a:rPr>
                        </m:ctrlPr>
                      </m:sSubPr>
                      <m:e>
                        <m:r>
                          <a:rPr lang="en-US" b="0" i="1" smtClean="0">
                            <a:latin typeface="Cambria Math"/>
                          </a:rPr>
                          <m:t>𝑥</m:t>
                        </m:r>
                      </m:e>
                      <m:sub>
                        <m:r>
                          <a:rPr lang="he-IL" b="0" i="1" smtClean="0">
                            <a:latin typeface="Cambria Math"/>
                          </a:rPr>
                          <m:t>1</m:t>
                        </m:r>
                      </m:sub>
                    </m:sSub>
                  </m:oMath>
                </a14:m>
                <a:r>
                  <a:rPr lang="he-IL" dirty="0" smtClean="0"/>
                  <a:t> </a:t>
                </a:r>
                <a:r>
                  <a:rPr lang="he-IL" dirty="0"/>
                  <a:t> </a:t>
                </a:r>
                <a:endParaRPr lang="he-IL" dirty="0" smtClean="0"/>
              </a:p>
              <a:p>
                <a:pPr lvl="1"/>
                <a:r>
                  <a:rPr lang="he-IL" dirty="0" smtClean="0"/>
                  <a:t>מחלקת ההיפותזות היא כל הפונקציות הבוליאניות מ- </a:t>
                </a:r>
                <a14:m>
                  <m:oMath xmlns:m="http://schemas.openxmlformats.org/officeDocument/2006/math">
                    <m:sSup>
                      <m:sSupPr>
                        <m:ctrlPr>
                          <a:rPr lang="he-IL" i="1">
                            <a:latin typeface="Cambria Math"/>
                          </a:rPr>
                        </m:ctrlPr>
                      </m:sSupPr>
                      <m:e>
                        <m:r>
                          <a:rPr lang="en-US" i="1">
                            <a:latin typeface="Cambria Math"/>
                          </a:rPr>
                          <m:t>{</m:t>
                        </m:r>
                        <m:r>
                          <a:rPr lang="en-US" i="1">
                            <a:latin typeface="Cambria Math"/>
                          </a:rPr>
                          <m:t>0</m:t>
                        </m:r>
                        <m:r>
                          <a:rPr lang="en-US" i="1">
                            <a:latin typeface="Cambria Math"/>
                          </a:rPr>
                          <m:t>,</m:t>
                        </m:r>
                        <m:r>
                          <a:rPr lang="en-US" i="1">
                            <a:latin typeface="Cambria Math"/>
                          </a:rPr>
                          <m:t>1</m:t>
                        </m:r>
                        <m:r>
                          <a:rPr lang="en-US" i="1">
                            <a:latin typeface="Cambria Math"/>
                          </a:rPr>
                          <m:t>}</m:t>
                        </m:r>
                      </m:e>
                      <m:sup>
                        <m:r>
                          <a:rPr lang="he-IL" i="1">
                            <a:latin typeface="Cambria Math"/>
                          </a:rPr>
                          <m:t>100</m:t>
                        </m:r>
                      </m:sup>
                    </m:sSup>
                  </m:oMath>
                </a14:m>
                <a:r>
                  <a:rPr lang="he-IL" dirty="0" smtClean="0"/>
                  <a:t> ל- </a:t>
                </a:r>
                <a14:m>
                  <m:oMath xmlns:m="http://schemas.openxmlformats.org/officeDocument/2006/math">
                    <m:r>
                      <a:rPr lang="en-US" i="1">
                        <a:latin typeface="Cambria Math"/>
                      </a:rPr>
                      <m:t>{</m:t>
                    </m:r>
                    <m:r>
                      <a:rPr lang="en-US" i="1">
                        <a:latin typeface="Cambria Math"/>
                      </a:rPr>
                      <m:t>0</m:t>
                    </m:r>
                    <m:r>
                      <a:rPr lang="en-US" i="1">
                        <a:latin typeface="Cambria Math"/>
                      </a:rPr>
                      <m:t>,</m:t>
                    </m:r>
                    <m:r>
                      <a:rPr lang="en-US" i="1">
                        <a:latin typeface="Cambria Math"/>
                      </a:rPr>
                      <m:t>1</m:t>
                    </m:r>
                    <m:r>
                      <a:rPr lang="en-US" i="1">
                        <a:latin typeface="Cambria Math"/>
                      </a:rPr>
                      <m:t>}</m:t>
                    </m:r>
                  </m:oMath>
                </a14:m>
                <a:endParaRPr lang="he-IL" dirty="0" smtClean="0"/>
              </a:p>
              <a:p>
                <a:pPr lvl="1"/>
                <a:r>
                  <a:rPr lang="he-IL" dirty="0" smtClean="0"/>
                  <a:t>נתון מדגם אימון בגודל 100 שמוגרל מהתפלגות הנ"ל</a:t>
                </a:r>
              </a:p>
              <a:p>
                <a:pPr lvl="1"/>
                <a:r>
                  <a:rPr lang="he-IL" dirty="0" smtClean="0"/>
                  <a:t>אלגוריתם הלימוד (כמו תמיד) מחזיר פונקציה עם שגיאה מינימלית על מדגם האימון. אם יש כמה פונקציות עם השגיאה המינימלית הוא יכריע ביניהם בצורה אקראית</a:t>
                </a:r>
              </a:p>
              <a:p>
                <a:pPr lvl="1"/>
                <a:r>
                  <a:rPr lang="he-IL" b="1" dirty="0" smtClean="0"/>
                  <a:t>מה תוחלת השגיאה של האלגוריתם הנ"ל?</a:t>
                </a:r>
              </a:p>
              <a:p>
                <a:pPr lvl="1"/>
                <a:r>
                  <a:rPr lang="he-IL" b="1" dirty="0" smtClean="0"/>
                  <a:t>מה הסיבה לתוצאה הכל כך גרוע של האלגוריתם הנ"ל?</a:t>
                </a:r>
              </a:p>
              <a:p>
                <a:pPr lvl="1"/>
                <a:r>
                  <a:rPr lang="he-IL" b="1" dirty="0" smtClean="0"/>
                  <a:t>איך הייתם פותרים את הבעיה?</a:t>
                </a:r>
                <a:endParaRPr lang="he-IL" b="1"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667" r="-815" b="-833"/>
                </a:stretch>
              </a:blipFill>
            </p:spPr>
            <p:txBody>
              <a:bodyPr/>
              <a:lstStyle/>
              <a:p>
                <a:r>
                  <a:rPr lang="he-IL">
                    <a:noFill/>
                  </a:rPr>
                  <a:t> </a:t>
                </a:r>
              </a:p>
            </p:txBody>
          </p:sp>
        </mc:Fallback>
      </mc:AlternateContent>
    </p:spTree>
    <p:extLst>
      <p:ext uri="{BB962C8B-B14F-4D97-AF65-F5344CB8AC3E}">
        <p14:creationId xmlns:p14="http://schemas.microsoft.com/office/powerpoint/2010/main" val="35963743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The bias-variance tradeoff</a:t>
            </a:r>
            <a:endParaRPr lang="he-IL" dirty="0"/>
          </a:p>
        </p:txBody>
      </p:sp>
      <p:sp>
        <p:nvSpPr>
          <p:cNvPr id="3" name="מציין מיקום תוכן 2"/>
          <p:cNvSpPr>
            <a:spLocks noGrp="1"/>
          </p:cNvSpPr>
          <p:nvPr>
            <p:ph idx="1"/>
          </p:nvPr>
        </p:nvSpPr>
        <p:spPr/>
        <p:txBody>
          <a:bodyPr>
            <a:normAutofit/>
          </a:bodyPr>
          <a:lstStyle/>
          <a:p>
            <a:r>
              <a:rPr lang="he-IL" b="1" dirty="0" smtClean="0">
                <a:latin typeface="Cambria Math"/>
              </a:rPr>
              <a:t>מה הבעיה עם היפותזות מסובכות מידי?</a:t>
            </a:r>
          </a:p>
          <a:p>
            <a:r>
              <a:rPr lang="he-IL" b="1" dirty="0" smtClean="0">
                <a:latin typeface="Cambria Math"/>
              </a:rPr>
              <a:t>מה הבעיה עם היפותזות פשוטות מידי?</a:t>
            </a:r>
          </a:p>
          <a:p>
            <a:r>
              <a:rPr lang="he-IL" dirty="0" smtClean="0">
                <a:latin typeface="Cambria Math"/>
              </a:rPr>
              <a:t>התופעה הנ"ל נקראת ה- </a:t>
            </a:r>
            <a:r>
              <a:rPr lang="en-US" dirty="0" smtClean="0">
                <a:latin typeface="Cambria Math"/>
              </a:rPr>
              <a:t>bias-variance tradeoff</a:t>
            </a:r>
            <a:r>
              <a:rPr lang="he-IL" dirty="0" smtClean="0">
                <a:latin typeface="Cambria Math"/>
              </a:rPr>
              <a:t>. </a:t>
            </a:r>
            <a:endParaRPr lang="he-IL" b="1" dirty="0"/>
          </a:p>
        </p:txBody>
      </p:sp>
      <p:pic>
        <p:nvPicPr>
          <p:cNvPr id="5" name="תמונה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3789040"/>
            <a:ext cx="3967518" cy="1542924"/>
          </a:xfrm>
          <a:prstGeom prst="rect">
            <a:avLst/>
          </a:prstGeom>
        </p:spPr>
      </p:pic>
      <p:pic>
        <p:nvPicPr>
          <p:cNvPr id="6" name="תמונה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88024" y="3429000"/>
            <a:ext cx="3566170" cy="2852936"/>
          </a:xfrm>
          <a:prstGeom prst="rect">
            <a:avLst/>
          </a:prstGeom>
        </p:spPr>
      </p:pic>
      <p:sp>
        <p:nvSpPr>
          <p:cNvPr id="4" name="TextBox 3"/>
          <p:cNvSpPr txBox="1"/>
          <p:nvPr/>
        </p:nvSpPr>
        <p:spPr>
          <a:xfrm>
            <a:off x="683568" y="5517232"/>
            <a:ext cx="3600400" cy="646331"/>
          </a:xfrm>
          <a:prstGeom prst="rect">
            <a:avLst/>
          </a:prstGeom>
          <a:noFill/>
        </p:spPr>
        <p:txBody>
          <a:bodyPr wrap="square" rtlCol="1">
            <a:spAutoFit/>
          </a:bodyPr>
          <a:lstStyle/>
          <a:p>
            <a:pPr algn="ctr"/>
            <a:r>
              <a:rPr lang="he-IL" b="1" dirty="0" smtClean="0">
                <a:solidFill>
                  <a:srgbClr val="FF0000"/>
                </a:solidFill>
              </a:rPr>
              <a:t>אבל איך ניתן לדעת מראש איזה רמת סיבוכיות היא הנכונה???</a:t>
            </a:r>
            <a:endParaRPr lang="he-IL" b="1" dirty="0">
              <a:solidFill>
                <a:srgbClr val="FF0000"/>
              </a:solidFill>
            </a:endParaRPr>
          </a:p>
        </p:txBody>
      </p:sp>
    </p:spTree>
    <p:extLst>
      <p:ext uri="{BB962C8B-B14F-4D97-AF65-F5344CB8AC3E}">
        <p14:creationId xmlns:p14="http://schemas.microsoft.com/office/powerpoint/2010/main" val="35131668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בחירת רמת הסיבוכיות הנכונה</a:t>
            </a:r>
            <a:endParaRPr lang="he-IL" dirty="0"/>
          </a:p>
        </p:txBody>
      </p:sp>
      <p:sp>
        <p:nvSpPr>
          <p:cNvPr id="3" name="מציין מיקום תוכן 2"/>
          <p:cNvSpPr>
            <a:spLocks noGrp="1"/>
          </p:cNvSpPr>
          <p:nvPr>
            <p:ph idx="1"/>
          </p:nvPr>
        </p:nvSpPr>
        <p:spPr/>
        <p:txBody>
          <a:bodyPr>
            <a:normAutofit/>
          </a:bodyPr>
          <a:lstStyle/>
          <a:p>
            <a:r>
              <a:rPr lang="he-IL" b="1" dirty="0" smtClean="0">
                <a:latin typeface="Cambria Math"/>
              </a:rPr>
              <a:t>הגדרה פורמלית של סיבוכיות של היפותזה קשה ולא פרקטית</a:t>
            </a:r>
            <a:endParaRPr lang="he-IL" b="1" dirty="0">
              <a:latin typeface="Cambria Math"/>
            </a:endParaRPr>
          </a:p>
          <a:p>
            <a:r>
              <a:rPr lang="he-IL" b="1" dirty="0" smtClean="0">
                <a:latin typeface="Cambria Math"/>
              </a:rPr>
              <a:t>בפועל פשוט לוקחים מועמדים מרמות סיבוכיות שונות ובוחרים את הטוב ביותר מבניהם.</a:t>
            </a:r>
          </a:p>
          <a:p>
            <a:pPr marL="0" indent="0">
              <a:buNone/>
            </a:pPr>
            <a:endParaRPr lang="he-IL" b="1" dirty="0" smtClean="0">
              <a:latin typeface="Cambria Math"/>
            </a:endParaRPr>
          </a:p>
          <a:p>
            <a:r>
              <a:rPr lang="he-IL" b="1" dirty="0" smtClean="0">
                <a:solidFill>
                  <a:srgbClr val="FF0000"/>
                </a:solidFill>
                <a:latin typeface="Cambria Math"/>
              </a:rPr>
              <a:t>אבל איך קובעים מי הטוב ביותר מבין מספר היפותזות אפשריות? </a:t>
            </a:r>
          </a:p>
        </p:txBody>
      </p:sp>
    </p:spTree>
    <p:extLst>
      <p:ext uri="{BB962C8B-B14F-4D97-AF65-F5344CB8AC3E}">
        <p14:creationId xmlns:p14="http://schemas.microsoft.com/office/powerpoint/2010/main" val="41526693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בחירת רמת הסיבוכיות הנכונה – </a:t>
            </a:r>
            <a:r>
              <a:rPr lang="en-US" dirty="0" smtClean="0"/>
              <a:t>validation set</a:t>
            </a:r>
            <a:endParaRPr lang="he-IL" dirty="0"/>
          </a:p>
        </p:txBody>
      </p:sp>
      <p:sp>
        <p:nvSpPr>
          <p:cNvPr id="3" name="מציין מיקום תוכן 2"/>
          <p:cNvSpPr>
            <a:spLocks noGrp="1"/>
          </p:cNvSpPr>
          <p:nvPr>
            <p:ph idx="1"/>
          </p:nvPr>
        </p:nvSpPr>
        <p:spPr/>
        <p:txBody>
          <a:bodyPr>
            <a:normAutofit/>
          </a:bodyPr>
          <a:lstStyle/>
          <a:p>
            <a:r>
              <a:rPr lang="he-IL" b="1" dirty="0" smtClean="0">
                <a:latin typeface="Cambria Math"/>
              </a:rPr>
              <a:t>נחלק את מדגם האימון ל- </a:t>
            </a:r>
            <a:r>
              <a:rPr lang="en-US" b="1" dirty="0" smtClean="0">
                <a:latin typeface="Cambria Math"/>
              </a:rPr>
              <a:t>TRAIN SET</a:t>
            </a:r>
            <a:r>
              <a:rPr lang="he-IL" b="1" dirty="0" smtClean="0">
                <a:latin typeface="Cambria Math"/>
              </a:rPr>
              <a:t> ו- </a:t>
            </a:r>
            <a:r>
              <a:rPr lang="en-US" b="1" dirty="0" smtClean="0">
                <a:latin typeface="Cambria Math"/>
              </a:rPr>
              <a:t>VALIDATION SET</a:t>
            </a:r>
            <a:r>
              <a:rPr lang="he-IL" b="1" dirty="0" smtClean="0">
                <a:latin typeface="Cambria Math"/>
              </a:rPr>
              <a:t>.</a:t>
            </a:r>
          </a:p>
          <a:p>
            <a:r>
              <a:rPr lang="he-IL" b="1" dirty="0" smtClean="0">
                <a:latin typeface="Cambria Math"/>
              </a:rPr>
              <a:t>נלמד מספר מודלים מרמות סיבוכיות שונות על ידי ה- </a:t>
            </a:r>
            <a:r>
              <a:rPr lang="en-US" b="1" dirty="0" smtClean="0">
                <a:latin typeface="Cambria Math"/>
              </a:rPr>
              <a:t>TRAIN SET</a:t>
            </a:r>
            <a:endParaRPr lang="he-IL" b="1" dirty="0" smtClean="0">
              <a:latin typeface="Cambria Math"/>
            </a:endParaRPr>
          </a:p>
          <a:p>
            <a:r>
              <a:rPr lang="he-IL" b="1" dirty="0" smtClean="0">
                <a:latin typeface="Cambria Math"/>
              </a:rPr>
              <a:t>נשערך שגיאה של כל מודל על ה-</a:t>
            </a:r>
            <a:r>
              <a:rPr lang="en-US" b="1" dirty="0" smtClean="0">
                <a:latin typeface="Cambria Math"/>
              </a:rPr>
              <a:t>VALIDATION SET</a:t>
            </a:r>
            <a:r>
              <a:rPr lang="he-IL" b="1" dirty="0" smtClean="0">
                <a:latin typeface="Cambria Math"/>
              </a:rPr>
              <a:t> ונבחר את המודל עם השגיאה הנמוכה ביותר.</a:t>
            </a:r>
          </a:p>
          <a:p>
            <a:r>
              <a:rPr lang="he-IL" b="1" dirty="0" smtClean="0">
                <a:solidFill>
                  <a:srgbClr val="FF0000"/>
                </a:solidFill>
                <a:latin typeface="Cambria Math"/>
              </a:rPr>
              <a:t>מה הבעיה בגישה זו?</a:t>
            </a:r>
          </a:p>
        </p:txBody>
      </p:sp>
    </p:spTree>
    <p:extLst>
      <p:ext uri="{BB962C8B-B14F-4D97-AF65-F5344CB8AC3E}">
        <p14:creationId xmlns:p14="http://schemas.microsoft.com/office/powerpoint/2010/main" val="3621414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en-US" dirty="0" smtClean="0"/>
              <a:t>K-fold cross validation</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9552" y="2420888"/>
            <a:ext cx="7747740" cy="3096344"/>
          </a:xfrm>
        </p:spPr>
      </p:pic>
      <p:sp>
        <p:nvSpPr>
          <p:cNvPr id="5" name="TextBox 4"/>
          <p:cNvSpPr txBox="1"/>
          <p:nvPr/>
        </p:nvSpPr>
        <p:spPr>
          <a:xfrm>
            <a:off x="1691680" y="5733256"/>
            <a:ext cx="5328592" cy="400110"/>
          </a:xfrm>
          <a:prstGeom prst="rect">
            <a:avLst/>
          </a:prstGeom>
          <a:noFill/>
        </p:spPr>
        <p:txBody>
          <a:bodyPr wrap="square" rtlCol="1">
            <a:spAutoFit/>
          </a:bodyPr>
          <a:lstStyle/>
          <a:p>
            <a:pPr algn="ctr"/>
            <a:r>
              <a:rPr lang="he-IL" sz="2000" b="1" dirty="0" smtClean="0">
                <a:solidFill>
                  <a:srgbClr val="FF0000"/>
                </a:solidFill>
              </a:rPr>
              <a:t>בעיות?</a:t>
            </a:r>
            <a:endParaRPr lang="he-IL" sz="2000" b="1" dirty="0">
              <a:solidFill>
                <a:srgbClr val="FF0000"/>
              </a:solidFill>
            </a:endParaRPr>
          </a:p>
        </p:txBody>
      </p:sp>
    </p:spTree>
    <p:extLst>
      <p:ext uri="{BB962C8B-B14F-4D97-AF65-F5344CB8AC3E}">
        <p14:creationId xmlns:p14="http://schemas.microsoft.com/office/powerpoint/2010/main" val="18191047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r"/>
            <a:r>
              <a:rPr lang="he-IL" dirty="0" smtClean="0"/>
              <a:t>אלגוריתמי למידה</a:t>
            </a:r>
            <a:endParaRPr lang="he-IL" dirty="0"/>
          </a:p>
        </p:txBody>
      </p:sp>
      <p:pic>
        <p:nvPicPr>
          <p:cNvPr id="4" name="מציין מיקום תוכן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1560" y="2564904"/>
            <a:ext cx="7414092" cy="2810837"/>
          </a:xfrm>
        </p:spPr>
      </p:pic>
    </p:spTree>
    <p:extLst>
      <p:ext uri="{BB962C8B-B14F-4D97-AF65-F5344CB8AC3E}">
        <p14:creationId xmlns:p14="http://schemas.microsoft.com/office/powerpoint/2010/main" val="34430352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K-</a:t>
            </a:r>
            <a:r>
              <a:rPr lang="en-US" dirty="0" err="1" smtClean="0"/>
              <a:t>nn</a:t>
            </a:r>
            <a:endParaRPr lang="he-IL" dirty="0"/>
          </a:p>
        </p:txBody>
      </p:sp>
      <p:sp>
        <p:nvSpPr>
          <p:cNvPr id="3" name="מציין מיקום תוכן 2"/>
          <p:cNvSpPr>
            <a:spLocks noGrp="1"/>
          </p:cNvSpPr>
          <p:nvPr>
            <p:ph idx="1"/>
          </p:nvPr>
        </p:nvSpPr>
        <p:spPr/>
        <p:txBody>
          <a:bodyPr/>
          <a:lstStyle/>
          <a:p>
            <a:r>
              <a:rPr lang="he-IL" dirty="0" smtClean="0"/>
              <a:t>קלט: מדגם אימון </a:t>
            </a:r>
            <a:r>
              <a:rPr lang="en-US" dirty="0" smtClean="0"/>
              <a:t>X</a:t>
            </a:r>
            <a:r>
              <a:rPr lang="he-IL" dirty="0" smtClean="0"/>
              <a:t> עם פיצ'רים נומריים, פרמטר </a:t>
            </a:r>
            <a:r>
              <a:rPr lang="en-US" dirty="0" smtClean="0"/>
              <a:t>k</a:t>
            </a:r>
            <a:r>
              <a:rPr lang="he-IL" dirty="0" smtClean="0"/>
              <a:t>.</a:t>
            </a:r>
          </a:p>
          <a:p>
            <a:r>
              <a:rPr lang="he-IL" dirty="0" smtClean="0"/>
              <a:t>חיזוי לפי </a:t>
            </a:r>
            <a:r>
              <a:rPr lang="en-US" dirty="0" smtClean="0"/>
              <a:t>k</a:t>
            </a:r>
            <a:r>
              <a:rPr lang="he-IL" dirty="0" smtClean="0"/>
              <a:t> השכנים הקרובים ביותר מתוך ה-</a:t>
            </a:r>
            <a:r>
              <a:rPr lang="en-US" dirty="0" smtClean="0"/>
              <a:t>training set</a:t>
            </a:r>
            <a:r>
              <a:rPr lang="he-IL" dirty="0" smtClean="0"/>
              <a:t>.</a:t>
            </a:r>
          </a:p>
          <a:p>
            <a:pPr marL="0" indent="0">
              <a:buNone/>
            </a:pPr>
            <a:endParaRPr lang="he-IL" dirty="0"/>
          </a:p>
        </p:txBody>
      </p:sp>
      <p:pic>
        <p:nvPicPr>
          <p:cNvPr id="4" name="תמונה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4031" y="2924944"/>
            <a:ext cx="3367316" cy="3783501"/>
          </a:xfrm>
          <a:prstGeom prst="rect">
            <a:avLst/>
          </a:prstGeom>
        </p:spPr>
      </p:pic>
      <p:sp>
        <p:nvSpPr>
          <p:cNvPr id="5" name="TextBox 4"/>
          <p:cNvSpPr txBox="1"/>
          <p:nvPr/>
        </p:nvSpPr>
        <p:spPr>
          <a:xfrm>
            <a:off x="755576" y="4816694"/>
            <a:ext cx="2016224" cy="923330"/>
          </a:xfrm>
          <a:prstGeom prst="rect">
            <a:avLst/>
          </a:prstGeom>
          <a:noFill/>
        </p:spPr>
        <p:txBody>
          <a:bodyPr wrap="square" rtlCol="1">
            <a:spAutoFit/>
          </a:bodyPr>
          <a:lstStyle/>
          <a:p>
            <a:pPr algn="ctr"/>
            <a:r>
              <a:rPr lang="he-IL" b="1" dirty="0" smtClean="0">
                <a:solidFill>
                  <a:srgbClr val="FF0000"/>
                </a:solidFill>
              </a:rPr>
              <a:t>איך הייתם מתאימים את האלגוריתם לבעיית רגרסיה?</a:t>
            </a:r>
            <a:endParaRPr lang="he-IL" b="1" dirty="0">
              <a:solidFill>
                <a:srgbClr val="FF0000"/>
              </a:solidFill>
            </a:endParaRPr>
          </a:p>
        </p:txBody>
      </p:sp>
    </p:spTree>
    <p:extLst>
      <p:ext uri="{BB962C8B-B14F-4D97-AF65-F5344CB8AC3E}">
        <p14:creationId xmlns:p14="http://schemas.microsoft.com/office/powerpoint/2010/main" val="5690302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K-</a:t>
            </a:r>
            <a:r>
              <a:rPr lang="en-US" dirty="0" err="1" smtClean="0"/>
              <a:t>nn</a:t>
            </a:r>
            <a:endParaRPr lang="he-IL" dirty="0"/>
          </a:p>
        </p:txBody>
      </p:sp>
      <p:pic>
        <p:nvPicPr>
          <p:cNvPr id="7" name="מציין מיקום תוכן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5776" y="1988840"/>
            <a:ext cx="4371166" cy="3274155"/>
          </a:xfrm>
        </p:spPr>
      </p:pic>
      <p:sp>
        <p:nvSpPr>
          <p:cNvPr id="8" name="TextBox 7"/>
          <p:cNvSpPr txBox="1"/>
          <p:nvPr/>
        </p:nvSpPr>
        <p:spPr>
          <a:xfrm>
            <a:off x="2627784" y="5517232"/>
            <a:ext cx="4176464" cy="369332"/>
          </a:xfrm>
          <a:prstGeom prst="rect">
            <a:avLst/>
          </a:prstGeom>
          <a:noFill/>
        </p:spPr>
        <p:txBody>
          <a:bodyPr wrap="square" rtlCol="1">
            <a:spAutoFit/>
          </a:bodyPr>
          <a:lstStyle/>
          <a:p>
            <a:pPr algn="ctr"/>
            <a:r>
              <a:rPr lang="he-IL" b="1" dirty="0" smtClean="0"/>
              <a:t>מה החיזוי עבור </a:t>
            </a:r>
            <a:r>
              <a:rPr lang="en-US" b="1" dirty="0" smtClean="0"/>
              <a:t>K=3</a:t>
            </a:r>
            <a:r>
              <a:rPr lang="he-IL" b="1" dirty="0" smtClean="0"/>
              <a:t> ועבור </a:t>
            </a:r>
            <a:r>
              <a:rPr lang="en-US" b="1" dirty="0" smtClean="0"/>
              <a:t>K=6</a:t>
            </a:r>
            <a:r>
              <a:rPr lang="he-IL" b="1" dirty="0" smtClean="0"/>
              <a:t>?</a:t>
            </a:r>
            <a:endParaRPr lang="he-IL" b="1" dirty="0"/>
          </a:p>
        </p:txBody>
      </p:sp>
    </p:spTree>
    <p:extLst>
      <p:ext uri="{BB962C8B-B14F-4D97-AF65-F5344CB8AC3E}">
        <p14:creationId xmlns:p14="http://schemas.microsoft.com/office/powerpoint/2010/main" val="33873368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K-</a:t>
            </a:r>
            <a:r>
              <a:rPr lang="en-US" dirty="0" err="1" smtClean="0"/>
              <a:t>nn</a:t>
            </a:r>
            <a:endParaRPr lang="he-IL" dirty="0"/>
          </a:p>
        </p:txBody>
      </p:sp>
      <p:sp>
        <p:nvSpPr>
          <p:cNvPr id="3" name="מציין מיקום תוכן 2"/>
          <p:cNvSpPr>
            <a:spLocks noGrp="1"/>
          </p:cNvSpPr>
          <p:nvPr>
            <p:ph idx="1"/>
          </p:nvPr>
        </p:nvSpPr>
        <p:spPr/>
        <p:txBody>
          <a:bodyPr/>
          <a:lstStyle/>
          <a:p>
            <a:r>
              <a:rPr lang="he-IL" b="1" dirty="0" smtClean="0"/>
              <a:t>מה יהיה החיזוי עבור </a:t>
            </a:r>
            <a:r>
              <a:rPr lang="en-US" b="1" dirty="0" smtClean="0"/>
              <a:t>k=n</a:t>
            </a:r>
            <a:r>
              <a:rPr lang="he-IL" b="1" dirty="0" smtClean="0"/>
              <a:t>? עבור </a:t>
            </a:r>
            <a:r>
              <a:rPr lang="en-US" b="1" dirty="0" smtClean="0"/>
              <a:t>k=1</a:t>
            </a:r>
            <a:r>
              <a:rPr lang="he-IL" b="1" dirty="0" smtClean="0"/>
              <a:t>? </a:t>
            </a:r>
            <a:endParaRPr lang="he-IL" b="1" dirty="0"/>
          </a:p>
          <a:p>
            <a:r>
              <a:rPr lang="he-IL" b="1" dirty="0" smtClean="0"/>
              <a:t>מה החסרון ב-</a:t>
            </a:r>
            <a:r>
              <a:rPr lang="en-US" b="1" dirty="0" smtClean="0"/>
              <a:t>K</a:t>
            </a:r>
            <a:r>
              <a:rPr lang="he-IL" b="1" dirty="0" smtClean="0"/>
              <a:t> גדול מידי? ב-</a:t>
            </a:r>
            <a:r>
              <a:rPr lang="en-US" b="1" dirty="0" smtClean="0"/>
              <a:t>K</a:t>
            </a:r>
            <a:r>
              <a:rPr lang="he-IL" b="1" dirty="0" smtClean="0"/>
              <a:t> קטן מידי?</a:t>
            </a:r>
          </a:p>
          <a:p>
            <a:r>
              <a:rPr lang="he-IL" b="1" dirty="0" smtClean="0"/>
              <a:t>מה זמן הריצה לחיזוי?</a:t>
            </a:r>
          </a:p>
          <a:p>
            <a:pPr marL="0" indent="0">
              <a:buNone/>
            </a:pPr>
            <a:endParaRPr lang="he-IL" dirty="0"/>
          </a:p>
        </p:txBody>
      </p:sp>
      <p:pic>
        <p:nvPicPr>
          <p:cNvPr id="6" name="תמונה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3356992"/>
            <a:ext cx="2670146" cy="2670146"/>
          </a:xfrm>
          <a:prstGeom prst="rect">
            <a:avLst/>
          </a:prstGeom>
        </p:spPr>
      </p:pic>
      <p:sp>
        <p:nvSpPr>
          <p:cNvPr id="7" name="TextBox 6"/>
          <p:cNvSpPr txBox="1"/>
          <p:nvPr/>
        </p:nvSpPr>
        <p:spPr>
          <a:xfrm>
            <a:off x="2699792" y="6165304"/>
            <a:ext cx="4248472" cy="369332"/>
          </a:xfrm>
          <a:prstGeom prst="rect">
            <a:avLst/>
          </a:prstGeom>
          <a:noFill/>
        </p:spPr>
        <p:txBody>
          <a:bodyPr wrap="square" rtlCol="1">
            <a:spAutoFit/>
          </a:bodyPr>
          <a:lstStyle/>
          <a:p>
            <a:pPr algn="ctr"/>
            <a:r>
              <a:rPr lang="he-IL" b="1" dirty="0" smtClean="0"/>
              <a:t>איך נבחר את </a:t>
            </a:r>
            <a:r>
              <a:rPr lang="en-US" b="1" dirty="0" smtClean="0"/>
              <a:t>K</a:t>
            </a:r>
            <a:r>
              <a:rPr lang="he-IL" b="1" dirty="0" smtClean="0"/>
              <a:t>?</a:t>
            </a:r>
            <a:endParaRPr lang="he-IL" b="1" dirty="0"/>
          </a:p>
        </p:txBody>
      </p:sp>
    </p:spTree>
    <p:extLst>
      <p:ext uri="{BB962C8B-B14F-4D97-AF65-F5344CB8AC3E}">
        <p14:creationId xmlns:p14="http://schemas.microsoft.com/office/powerpoint/2010/main" val="5073609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עיבוד מקדים</a:t>
            </a:r>
            <a:endParaRPr lang="he-IL" dirty="0"/>
          </a:p>
        </p:txBody>
      </p:sp>
      <p:sp>
        <p:nvSpPr>
          <p:cNvPr id="3" name="מציין מיקום תוכן 2"/>
          <p:cNvSpPr>
            <a:spLocks noGrp="1"/>
          </p:cNvSpPr>
          <p:nvPr>
            <p:ph idx="1"/>
          </p:nvPr>
        </p:nvSpPr>
        <p:spPr/>
        <p:txBody>
          <a:bodyPr/>
          <a:lstStyle/>
          <a:p>
            <a:r>
              <a:rPr lang="he-IL" b="1" dirty="0" smtClean="0"/>
              <a:t>הנחה שכל הפיצ'רים בווקטור רלוונטיים לצורך קביעת משתנה המטרה. לכן יש להוריד פיצ'רים לא רלוונטיים (</a:t>
            </a:r>
            <a:r>
              <a:rPr lang="en-US" b="1" dirty="0" smtClean="0"/>
              <a:t>feature selection</a:t>
            </a:r>
            <a:r>
              <a:rPr lang="he-IL" b="1" dirty="0" smtClean="0"/>
              <a:t>).</a:t>
            </a:r>
          </a:p>
          <a:p>
            <a:r>
              <a:rPr lang="he-IL" b="1" dirty="0" smtClean="0"/>
              <a:t>יש לנרמל משתנים שיהיו באותו הסקלה. </a:t>
            </a:r>
          </a:p>
          <a:p>
            <a:pPr marL="0" indent="0">
              <a:buNone/>
            </a:pPr>
            <a:r>
              <a:rPr lang="he-IL" b="1" dirty="0"/>
              <a:t>	</a:t>
            </a:r>
            <a:endParaRPr lang="he-IL" dirty="0"/>
          </a:p>
        </p:txBody>
      </p:sp>
      <p:sp>
        <p:nvSpPr>
          <p:cNvPr id="5" name="TextBox 4"/>
          <p:cNvSpPr txBox="1"/>
          <p:nvPr/>
        </p:nvSpPr>
        <p:spPr>
          <a:xfrm>
            <a:off x="2627784" y="4293096"/>
            <a:ext cx="4248472" cy="1292662"/>
          </a:xfrm>
          <a:prstGeom prst="rect">
            <a:avLst/>
          </a:prstGeom>
          <a:noFill/>
        </p:spPr>
        <p:txBody>
          <a:bodyPr wrap="square" rtlCol="1">
            <a:spAutoFit/>
          </a:bodyPr>
          <a:lstStyle/>
          <a:p>
            <a:pPr algn="ctr"/>
            <a:r>
              <a:rPr lang="he-IL" sz="2000" b="1" dirty="0">
                <a:solidFill>
                  <a:srgbClr val="FF0000"/>
                </a:solidFill>
              </a:rPr>
              <a:t>מה הבעיה עם סקלות שונות למשתנים</a:t>
            </a:r>
            <a:r>
              <a:rPr lang="he-IL" sz="2000" b="1" dirty="0" smtClean="0">
                <a:solidFill>
                  <a:srgbClr val="FF0000"/>
                </a:solidFill>
              </a:rPr>
              <a:t>?</a:t>
            </a:r>
          </a:p>
          <a:p>
            <a:pPr algn="ctr"/>
            <a:endParaRPr lang="he-IL" sz="2000" b="1" dirty="0">
              <a:solidFill>
                <a:srgbClr val="FF0000"/>
              </a:solidFill>
            </a:endParaRPr>
          </a:p>
          <a:p>
            <a:pPr algn="ctr"/>
            <a:r>
              <a:rPr lang="he-IL" sz="2000" b="1" dirty="0" smtClean="0">
                <a:solidFill>
                  <a:srgbClr val="FF0000"/>
                </a:solidFill>
              </a:rPr>
              <a:t>הצעות </a:t>
            </a:r>
            <a:r>
              <a:rPr lang="he-IL" sz="2000" b="1" dirty="0">
                <a:solidFill>
                  <a:srgbClr val="FF0000"/>
                </a:solidFill>
              </a:rPr>
              <a:t>לנרמול?</a:t>
            </a:r>
          </a:p>
          <a:p>
            <a:endParaRPr lang="he-IL" dirty="0"/>
          </a:p>
        </p:txBody>
      </p:sp>
    </p:spTree>
    <p:extLst>
      <p:ext uri="{BB962C8B-B14F-4D97-AF65-F5344CB8AC3E}">
        <p14:creationId xmlns:p14="http://schemas.microsoft.com/office/powerpoint/2010/main" val="38901891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למידת מכונה</a:t>
            </a:r>
            <a:endParaRPr lang="he-IL" dirty="0"/>
          </a:p>
        </p:txBody>
      </p:sp>
      <p:pic>
        <p:nvPicPr>
          <p:cNvPr id="7" name="מציין מיקום תוכן 6"/>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37032" y="1935163"/>
            <a:ext cx="6869935" cy="4389437"/>
          </a:xfrm>
        </p:spPr>
      </p:pic>
    </p:spTree>
    <p:extLst>
      <p:ext uri="{BB962C8B-B14F-4D97-AF65-F5344CB8AC3E}">
        <p14:creationId xmlns:p14="http://schemas.microsoft.com/office/powerpoint/2010/main" val="13590824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מה עושים עם מידע שהוא לא נומרי?</a:t>
            </a:r>
            <a:endParaRPr lang="he-IL" dirty="0"/>
          </a:p>
        </p:txBody>
      </p:sp>
      <p:sp>
        <p:nvSpPr>
          <p:cNvPr id="3" name="מציין מיקום תוכן 2"/>
          <p:cNvSpPr>
            <a:spLocks noGrp="1"/>
          </p:cNvSpPr>
          <p:nvPr>
            <p:ph idx="1"/>
          </p:nvPr>
        </p:nvSpPr>
        <p:spPr/>
        <p:txBody>
          <a:bodyPr/>
          <a:lstStyle/>
          <a:p>
            <a:r>
              <a:rPr lang="he-IL" dirty="0" smtClean="0"/>
              <a:t>הצעה: לקודד כל קטגוריה במספר.</a:t>
            </a:r>
          </a:p>
          <a:p>
            <a:r>
              <a:rPr lang="he-IL" dirty="0" smtClean="0"/>
              <a:t>דוגמא: צהוב=1, כתום=2, אדום=3</a:t>
            </a:r>
          </a:p>
          <a:p>
            <a:pPr marL="0" indent="0">
              <a:buNone/>
            </a:pPr>
            <a:endParaRPr lang="he-IL" dirty="0" smtClean="0"/>
          </a:p>
          <a:p>
            <a:pPr marL="0" indent="0">
              <a:buNone/>
            </a:pPr>
            <a:endParaRPr lang="he-IL" dirty="0"/>
          </a:p>
          <a:p>
            <a:pPr marL="0" indent="0">
              <a:buNone/>
            </a:pPr>
            <a:endParaRPr lang="he-IL" dirty="0" smtClean="0"/>
          </a:p>
          <a:p>
            <a:pPr marL="0" indent="0">
              <a:buNone/>
            </a:pPr>
            <a:endParaRPr lang="he-IL" dirty="0"/>
          </a:p>
          <a:p>
            <a:pPr marL="0" indent="0">
              <a:buNone/>
            </a:pPr>
            <a:endParaRPr lang="he-IL" dirty="0" smtClean="0"/>
          </a:p>
          <a:p>
            <a:pPr marL="0" indent="0">
              <a:buNone/>
            </a:pPr>
            <a:endParaRPr lang="he-IL" dirty="0"/>
          </a:p>
        </p:txBody>
      </p:sp>
      <p:graphicFrame>
        <p:nvGraphicFramePr>
          <p:cNvPr id="4" name="טבלה 3"/>
          <p:cNvGraphicFramePr>
            <a:graphicFrameLocks noGrp="1"/>
          </p:cNvGraphicFramePr>
          <p:nvPr>
            <p:extLst>
              <p:ext uri="{D42A27DB-BD31-4B8C-83A1-F6EECF244321}">
                <p14:modId xmlns:p14="http://schemas.microsoft.com/office/powerpoint/2010/main" val="3235102586"/>
              </p:ext>
            </p:extLst>
          </p:nvPr>
        </p:nvGraphicFramePr>
        <p:xfrm>
          <a:off x="2051720" y="3140968"/>
          <a:ext cx="2111896" cy="1828800"/>
        </p:xfrm>
        <a:graphic>
          <a:graphicData uri="http://schemas.openxmlformats.org/drawingml/2006/table">
            <a:tbl>
              <a:tblPr rtl="1" firstRow="1" bandRow="1">
                <a:tableStyleId>{5C22544A-7EE6-4342-B048-85BDC9FD1C3A}</a:tableStyleId>
              </a:tblPr>
              <a:tblGrid>
                <a:gridCol w="2111896"/>
              </a:tblGrid>
              <a:tr h="353283">
                <a:tc>
                  <a:txBody>
                    <a:bodyPr/>
                    <a:lstStyle/>
                    <a:p>
                      <a:pPr rtl="1"/>
                      <a:r>
                        <a:rPr lang="he-IL" dirty="0" smtClean="0"/>
                        <a:t>צבע</a:t>
                      </a:r>
                      <a:endParaRPr lang="he-IL" dirty="0"/>
                    </a:p>
                  </a:txBody>
                  <a:tcPr/>
                </a:tc>
              </a:tr>
              <a:tr h="353283">
                <a:tc>
                  <a:txBody>
                    <a:bodyPr/>
                    <a:lstStyle/>
                    <a:p>
                      <a:pPr rtl="1"/>
                      <a:r>
                        <a:rPr lang="he-IL" dirty="0" smtClean="0"/>
                        <a:t>צהוב</a:t>
                      </a:r>
                      <a:endParaRPr lang="he-IL" dirty="0"/>
                    </a:p>
                  </a:txBody>
                  <a:tcPr/>
                </a:tc>
              </a:tr>
              <a:tr h="353283">
                <a:tc>
                  <a:txBody>
                    <a:bodyPr/>
                    <a:lstStyle/>
                    <a:p>
                      <a:pPr rtl="1"/>
                      <a:r>
                        <a:rPr lang="he-IL" dirty="0" smtClean="0"/>
                        <a:t>צהוב</a:t>
                      </a:r>
                      <a:endParaRPr lang="he-IL" dirty="0"/>
                    </a:p>
                  </a:txBody>
                  <a:tcPr/>
                </a:tc>
              </a:tr>
              <a:tr h="353283">
                <a:tc>
                  <a:txBody>
                    <a:bodyPr/>
                    <a:lstStyle/>
                    <a:p>
                      <a:pPr rtl="1"/>
                      <a:r>
                        <a:rPr lang="he-IL" dirty="0" smtClean="0"/>
                        <a:t>אדום</a:t>
                      </a:r>
                      <a:endParaRPr lang="he-IL" dirty="0"/>
                    </a:p>
                  </a:txBody>
                  <a:tcPr/>
                </a:tc>
              </a:tr>
              <a:tr h="353283">
                <a:tc>
                  <a:txBody>
                    <a:bodyPr/>
                    <a:lstStyle/>
                    <a:p>
                      <a:pPr rtl="1"/>
                      <a:r>
                        <a:rPr lang="he-IL" dirty="0" smtClean="0"/>
                        <a:t>....</a:t>
                      </a:r>
                      <a:endParaRPr lang="he-IL" dirty="0"/>
                    </a:p>
                  </a:txBody>
                  <a:tcPr/>
                </a:tc>
              </a:tr>
            </a:tbl>
          </a:graphicData>
        </a:graphic>
      </p:graphicFrame>
      <p:sp>
        <p:nvSpPr>
          <p:cNvPr id="7" name="חץ ימינה 6"/>
          <p:cNvSpPr/>
          <p:nvPr/>
        </p:nvSpPr>
        <p:spPr>
          <a:xfrm>
            <a:off x="4283968" y="3789040"/>
            <a:ext cx="1224136" cy="5760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aphicFrame>
        <p:nvGraphicFramePr>
          <p:cNvPr id="8" name="טבלה 7"/>
          <p:cNvGraphicFramePr>
            <a:graphicFrameLocks noGrp="1"/>
          </p:cNvGraphicFramePr>
          <p:nvPr>
            <p:extLst>
              <p:ext uri="{D42A27DB-BD31-4B8C-83A1-F6EECF244321}">
                <p14:modId xmlns:p14="http://schemas.microsoft.com/office/powerpoint/2010/main" val="4220408803"/>
              </p:ext>
            </p:extLst>
          </p:nvPr>
        </p:nvGraphicFramePr>
        <p:xfrm>
          <a:off x="5652120" y="3068960"/>
          <a:ext cx="1728192" cy="2041367"/>
        </p:xfrm>
        <a:graphic>
          <a:graphicData uri="http://schemas.openxmlformats.org/drawingml/2006/table">
            <a:tbl>
              <a:tblPr rtl="1" firstRow="1" bandRow="1">
                <a:tableStyleId>{5C22544A-7EE6-4342-B048-85BDC9FD1C3A}</a:tableStyleId>
              </a:tblPr>
              <a:tblGrid>
                <a:gridCol w="1728192"/>
              </a:tblGrid>
              <a:tr h="578327">
                <a:tc>
                  <a:txBody>
                    <a:bodyPr/>
                    <a:lstStyle/>
                    <a:p>
                      <a:pPr rtl="1"/>
                      <a:r>
                        <a:rPr lang="he-IL" dirty="0" smtClean="0"/>
                        <a:t>צבע לאחר קידוד</a:t>
                      </a:r>
                      <a:endParaRPr lang="he-IL" dirty="0"/>
                    </a:p>
                  </a:txBody>
                  <a:tcPr/>
                </a:tc>
              </a:tr>
              <a:tr h="323470">
                <a:tc>
                  <a:txBody>
                    <a:bodyPr/>
                    <a:lstStyle/>
                    <a:p>
                      <a:pPr rtl="1"/>
                      <a:r>
                        <a:rPr lang="he-IL" dirty="0" smtClean="0"/>
                        <a:t>1</a:t>
                      </a:r>
                      <a:endParaRPr lang="he-IL" dirty="0"/>
                    </a:p>
                  </a:txBody>
                  <a:tcPr/>
                </a:tc>
              </a:tr>
              <a:tr h="323470">
                <a:tc>
                  <a:txBody>
                    <a:bodyPr/>
                    <a:lstStyle/>
                    <a:p>
                      <a:pPr rtl="1"/>
                      <a:r>
                        <a:rPr lang="he-IL" dirty="0" smtClean="0"/>
                        <a:t>1</a:t>
                      </a:r>
                      <a:endParaRPr lang="he-IL" dirty="0"/>
                    </a:p>
                  </a:txBody>
                  <a:tcPr/>
                </a:tc>
              </a:tr>
              <a:tr h="323470">
                <a:tc>
                  <a:txBody>
                    <a:bodyPr/>
                    <a:lstStyle/>
                    <a:p>
                      <a:pPr rtl="1"/>
                      <a:r>
                        <a:rPr lang="he-IL" dirty="0" smtClean="0"/>
                        <a:t>3</a:t>
                      </a:r>
                      <a:endParaRPr lang="he-IL" dirty="0"/>
                    </a:p>
                  </a:txBody>
                  <a:tcPr/>
                </a:tc>
              </a:tr>
              <a:tr h="323470">
                <a:tc>
                  <a:txBody>
                    <a:bodyPr/>
                    <a:lstStyle/>
                    <a:p>
                      <a:pPr rtl="1"/>
                      <a:r>
                        <a:rPr lang="he-IL" dirty="0" smtClean="0"/>
                        <a:t>...</a:t>
                      </a:r>
                      <a:endParaRPr lang="he-IL" dirty="0"/>
                    </a:p>
                  </a:txBody>
                  <a:tcPr/>
                </a:tc>
              </a:tr>
            </a:tbl>
          </a:graphicData>
        </a:graphic>
      </p:graphicFrame>
      <p:sp>
        <p:nvSpPr>
          <p:cNvPr id="9" name="TextBox 8"/>
          <p:cNvSpPr txBox="1"/>
          <p:nvPr/>
        </p:nvSpPr>
        <p:spPr>
          <a:xfrm>
            <a:off x="3059832" y="5373216"/>
            <a:ext cx="3744416" cy="707886"/>
          </a:xfrm>
          <a:prstGeom prst="rect">
            <a:avLst/>
          </a:prstGeom>
          <a:noFill/>
        </p:spPr>
        <p:txBody>
          <a:bodyPr wrap="square" rtlCol="1">
            <a:spAutoFit/>
          </a:bodyPr>
          <a:lstStyle/>
          <a:p>
            <a:pPr algn="ctr"/>
            <a:r>
              <a:rPr lang="he-IL" sz="2000" b="1" dirty="0" smtClean="0"/>
              <a:t>בעיות עם הצעה זו?</a:t>
            </a:r>
          </a:p>
          <a:p>
            <a:pPr algn="ctr"/>
            <a:r>
              <a:rPr lang="he-IL" sz="2000" b="1" dirty="0" smtClean="0"/>
              <a:t>הצעות אלטרנטיביות?</a:t>
            </a:r>
            <a:endParaRPr lang="he-IL" sz="2000" b="1" dirty="0"/>
          </a:p>
        </p:txBody>
      </p:sp>
    </p:spTree>
    <p:extLst>
      <p:ext uri="{BB962C8B-B14F-4D97-AF65-F5344CB8AC3E}">
        <p14:creationId xmlns:p14="http://schemas.microsoft.com/office/powerpoint/2010/main" val="39567408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en-US" dirty="0" smtClean="0"/>
              <a:t>Dummy variables</a:t>
            </a:r>
            <a:endParaRPr lang="he-IL" dirty="0"/>
          </a:p>
        </p:txBody>
      </p:sp>
      <p:pic>
        <p:nvPicPr>
          <p:cNvPr id="6" name="מציין מיקום תוכן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592" y="2348880"/>
            <a:ext cx="7552965" cy="3528392"/>
          </a:xfrm>
        </p:spPr>
      </p:pic>
    </p:spTree>
    <p:extLst>
      <p:ext uri="{BB962C8B-B14F-4D97-AF65-F5344CB8AC3E}">
        <p14:creationId xmlns:p14="http://schemas.microsoft.com/office/powerpoint/2010/main" val="41804611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dirty="0" smtClean="0"/>
              <a:t>קללת המימדיות</a:t>
            </a:r>
            <a:endParaRPr lang="he-IL" dirty="0"/>
          </a:p>
        </p:txBody>
      </p:sp>
      <p:pic>
        <p:nvPicPr>
          <p:cNvPr id="6" name="מציין מיקום תוכן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2132856"/>
            <a:ext cx="8328968" cy="3320255"/>
          </a:xfrm>
        </p:spPr>
      </p:pic>
    </p:spTree>
    <p:extLst>
      <p:ext uri="{BB962C8B-B14F-4D97-AF65-F5344CB8AC3E}">
        <p14:creationId xmlns:p14="http://schemas.microsoft.com/office/powerpoint/2010/main" val="74526316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a:bodyPr>
          <a:lstStyle/>
          <a:p>
            <a:pPr algn="ctr"/>
            <a:r>
              <a:rPr lang="he-IL" dirty="0" smtClean="0"/>
              <a:t>קללת המימדיות</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04" y="2564904"/>
            <a:ext cx="8958985" cy="2627969"/>
          </a:xfrm>
        </p:spPr>
      </p:pic>
    </p:spTree>
    <p:extLst>
      <p:ext uri="{BB962C8B-B14F-4D97-AF65-F5344CB8AC3E}">
        <p14:creationId xmlns:p14="http://schemas.microsoft.com/office/powerpoint/2010/main" val="23038886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עצי החלטה</a:t>
            </a:r>
            <a:endParaRPr lang="he-IL" dirty="0"/>
          </a:p>
        </p:txBody>
      </p:sp>
      <p:sp>
        <p:nvSpPr>
          <p:cNvPr id="3" name="מציין מיקום תוכן 2"/>
          <p:cNvSpPr>
            <a:spLocks noGrp="1"/>
          </p:cNvSpPr>
          <p:nvPr>
            <p:ph idx="1"/>
          </p:nvPr>
        </p:nvSpPr>
        <p:spPr/>
        <p:txBody>
          <a:bodyPr/>
          <a:lstStyle/>
          <a:p>
            <a:r>
              <a:rPr lang="he-IL" dirty="0" smtClean="0"/>
              <a:t>עץ קומבינטורי, לרוב נתייחס לעצים בינאריים.</a:t>
            </a:r>
          </a:p>
          <a:p>
            <a:pPr marL="0" indent="0">
              <a:buNone/>
            </a:pPr>
            <a:endParaRPr lang="he-IL" dirty="0" smtClean="0"/>
          </a:p>
          <a:p>
            <a:r>
              <a:rPr lang="he-IL" dirty="0" smtClean="0"/>
              <a:t>בכל קודקוד שאינו עלה מופיע </a:t>
            </a:r>
            <a:r>
              <a:rPr lang="en-US" dirty="0" smtClean="0"/>
              <a:t>FEATURE</a:t>
            </a:r>
            <a:endParaRPr lang="he-IL" dirty="0" smtClean="0"/>
          </a:p>
          <a:p>
            <a:pPr marL="0" indent="0">
              <a:buNone/>
            </a:pPr>
            <a:endParaRPr lang="he-IL" dirty="0" smtClean="0"/>
          </a:p>
          <a:p>
            <a:r>
              <a:rPr lang="he-IL" dirty="0" smtClean="0"/>
              <a:t>הצלעות מכילות התייחסות לערך ה- </a:t>
            </a:r>
            <a:r>
              <a:rPr lang="en-US" dirty="0" smtClean="0"/>
              <a:t>FEATURE</a:t>
            </a:r>
            <a:r>
              <a:rPr lang="he-IL" dirty="0" smtClean="0"/>
              <a:t> ממנו הן יוצאות ומכסות את כל הערכים האפשריים של ה-</a:t>
            </a:r>
            <a:r>
              <a:rPr lang="en-US" dirty="0" smtClean="0"/>
              <a:t>FEATURE</a:t>
            </a:r>
            <a:r>
              <a:rPr lang="he-IL" dirty="0" smtClean="0"/>
              <a:t>.</a:t>
            </a:r>
          </a:p>
          <a:p>
            <a:pPr marL="0" indent="0">
              <a:buNone/>
            </a:pPr>
            <a:endParaRPr lang="he-IL" dirty="0" smtClean="0"/>
          </a:p>
          <a:p>
            <a:r>
              <a:rPr lang="he-IL" dirty="0" smtClean="0"/>
              <a:t>בכל עלה מופיע חיזוי של כל הדוגמאות שנמצאות באותו עלה.</a:t>
            </a:r>
            <a:endParaRPr lang="he-IL" dirty="0"/>
          </a:p>
          <a:p>
            <a:pPr marL="0" indent="0" algn="ctr">
              <a:buNone/>
            </a:pPr>
            <a:r>
              <a:rPr lang="he-IL" b="1" dirty="0" smtClean="0">
                <a:solidFill>
                  <a:srgbClr val="FF0000"/>
                </a:solidFill>
              </a:rPr>
              <a:t>מה החיזוי שניתן לעלה בבעיית קלסיפיקציה? בבעיית רגרסיה?</a:t>
            </a:r>
          </a:p>
        </p:txBody>
      </p:sp>
    </p:spTree>
    <p:extLst>
      <p:ext uri="{BB962C8B-B14F-4D97-AF65-F5344CB8AC3E}">
        <p14:creationId xmlns:p14="http://schemas.microsoft.com/office/powerpoint/2010/main" val="33068874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lstStyle/>
          <a:p>
            <a:pPr algn="ctr"/>
            <a:r>
              <a:rPr lang="he-IL" dirty="0" smtClean="0"/>
              <a:t>עצי החלטה</a:t>
            </a:r>
            <a:endParaRPr lang="he-IL" dirty="0"/>
          </a:p>
        </p:txBody>
      </p:sp>
      <p:pic>
        <p:nvPicPr>
          <p:cNvPr id="7" name="מציין מיקום תוכן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39752" y="1628800"/>
            <a:ext cx="4440609" cy="3449017"/>
          </a:xfrm>
        </p:spPr>
      </p:pic>
      <p:graphicFrame>
        <p:nvGraphicFramePr>
          <p:cNvPr id="8" name="טבלה 7"/>
          <p:cNvGraphicFramePr>
            <a:graphicFrameLocks noGrp="1"/>
          </p:cNvGraphicFramePr>
          <p:nvPr>
            <p:extLst>
              <p:ext uri="{D42A27DB-BD31-4B8C-83A1-F6EECF244321}">
                <p14:modId xmlns:p14="http://schemas.microsoft.com/office/powerpoint/2010/main" val="3521449594"/>
              </p:ext>
            </p:extLst>
          </p:nvPr>
        </p:nvGraphicFramePr>
        <p:xfrm>
          <a:off x="1331640" y="5229200"/>
          <a:ext cx="6096000" cy="1478280"/>
        </p:xfrm>
        <a:graphic>
          <a:graphicData uri="http://schemas.openxmlformats.org/drawingml/2006/table">
            <a:tbl>
              <a:tblPr rtl="1" firstRow="1" bandRow="1">
                <a:tableStyleId>{5C22544A-7EE6-4342-B048-85BDC9FD1C3A}</a:tableStyleId>
              </a:tblPr>
              <a:tblGrid>
                <a:gridCol w="1524000"/>
                <a:gridCol w="1524000"/>
                <a:gridCol w="1524000"/>
                <a:gridCol w="1524000"/>
              </a:tblGrid>
              <a:tr h="226824">
                <a:tc>
                  <a:txBody>
                    <a:bodyPr/>
                    <a:lstStyle/>
                    <a:p>
                      <a:pPr rtl="1"/>
                      <a:r>
                        <a:rPr lang="en-US" dirty="0" smtClean="0"/>
                        <a:t>decision</a:t>
                      </a:r>
                      <a:endParaRPr lang="he-IL" dirty="0"/>
                    </a:p>
                  </a:txBody>
                  <a:tcPr/>
                </a:tc>
                <a:tc>
                  <a:txBody>
                    <a:bodyPr/>
                    <a:lstStyle/>
                    <a:p>
                      <a:pPr rtl="1"/>
                      <a:r>
                        <a:rPr lang="en-US" dirty="0" smtClean="0"/>
                        <a:t>age</a:t>
                      </a:r>
                      <a:endParaRPr lang="he-IL" dirty="0"/>
                    </a:p>
                  </a:txBody>
                  <a:tcPr/>
                </a:tc>
                <a:tc>
                  <a:txBody>
                    <a:bodyPr/>
                    <a:lstStyle/>
                    <a:p>
                      <a:pPr rtl="1"/>
                      <a:r>
                        <a:rPr lang="en-US" dirty="0" smtClean="0"/>
                        <a:t>salary</a:t>
                      </a:r>
                      <a:endParaRPr lang="he-IL" dirty="0"/>
                    </a:p>
                  </a:txBody>
                  <a:tcPr/>
                </a:tc>
                <a:tc>
                  <a:txBody>
                    <a:bodyPr/>
                    <a:lstStyle/>
                    <a:p>
                      <a:pPr rtl="1"/>
                      <a:r>
                        <a:rPr lang="en-US" dirty="0" smtClean="0"/>
                        <a:t>Score</a:t>
                      </a:r>
                      <a:endParaRPr lang="he-IL" dirty="0"/>
                    </a:p>
                  </a:txBody>
                  <a:tcPr/>
                </a:tc>
              </a:tr>
              <a:tr h="370840">
                <a:tc>
                  <a:txBody>
                    <a:bodyPr/>
                    <a:lstStyle/>
                    <a:p>
                      <a:pPr rtl="1"/>
                      <a:r>
                        <a:rPr lang="en-US" dirty="0" smtClean="0"/>
                        <a:t>?</a:t>
                      </a:r>
                      <a:endParaRPr lang="he-IL" dirty="0"/>
                    </a:p>
                  </a:txBody>
                  <a:tcPr/>
                </a:tc>
                <a:tc>
                  <a:txBody>
                    <a:bodyPr/>
                    <a:lstStyle/>
                    <a:p>
                      <a:pPr rtl="1"/>
                      <a:r>
                        <a:rPr lang="en-US" dirty="0" smtClean="0"/>
                        <a:t>30</a:t>
                      </a:r>
                      <a:endParaRPr lang="he-IL" dirty="0"/>
                    </a:p>
                  </a:txBody>
                  <a:tcPr/>
                </a:tc>
                <a:tc>
                  <a:txBody>
                    <a:bodyPr/>
                    <a:lstStyle/>
                    <a:p>
                      <a:pPr rtl="1"/>
                      <a:r>
                        <a:rPr lang="en-US" dirty="0" smtClean="0"/>
                        <a:t>60k</a:t>
                      </a:r>
                      <a:endParaRPr lang="he-IL" dirty="0"/>
                    </a:p>
                  </a:txBody>
                  <a:tcPr/>
                </a:tc>
                <a:tc>
                  <a:txBody>
                    <a:bodyPr/>
                    <a:lstStyle/>
                    <a:p>
                      <a:pPr rtl="1"/>
                      <a:r>
                        <a:rPr lang="en-US" dirty="0" smtClean="0"/>
                        <a:t>5</a:t>
                      </a:r>
                      <a:endParaRPr lang="he-IL" dirty="0"/>
                    </a:p>
                  </a:txBody>
                  <a:tcPr/>
                </a:tc>
              </a:tr>
              <a:tr h="370840">
                <a:tc>
                  <a:txBody>
                    <a:bodyPr/>
                    <a:lstStyle/>
                    <a:p>
                      <a:pPr rtl="1"/>
                      <a:r>
                        <a:rPr lang="en-US" dirty="0" smtClean="0"/>
                        <a:t>?</a:t>
                      </a:r>
                      <a:endParaRPr lang="he-IL" dirty="0"/>
                    </a:p>
                  </a:txBody>
                  <a:tcPr/>
                </a:tc>
                <a:tc>
                  <a:txBody>
                    <a:bodyPr/>
                    <a:lstStyle/>
                    <a:p>
                      <a:pPr rtl="1"/>
                      <a:r>
                        <a:rPr lang="en-US" dirty="0" smtClean="0"/>
                        <a:t>50</a:t>
                      </a:r>
                      <a:endParaRPr lang="he-IL" dirty="0"/>
                    </a:p>
                  </a:txBody>
                  <a:tcPr/>
                </a:tc>
                <a:tc>
                  <a:txBody>
                    <a:bodyPr/>
                    <a:lstStyle/>
                    <a:p>
                      <a:pPr rtl="1"/>
                      <a:r>
                        <a:rPr lang="en-US" dirty="0" smtClean="0"/>
                        <a:t>40K</a:t>
                      </a:r>
                      <a:endParaRPr lang="he-IL" dirty="0"/>
                    </a:p>
                  </a:txBody>
                  <a:tcPr/>
                </a:tc>
                <a:tc>
                  <a:txBody>
                    <a:bodyPr/>
                    <a:lstStyle/>
                    <a:p>
                      <a:pPr rtl="1"/>
                      <a:r>
                        <a:rPr lang="en-US" dirty="0" smtClean="0"/>
                        <a:t>8</a:t>
                      </a:r>
                      <a:endParaRPr lang="he-IL" dirty="0"/>
                    </a:p>
                  </a:txBody>
                  <a:tcPr/>
                </a:tc>
              </a:tr>
              <a:tr h="370840">
                <a:tc>
                  <a:txBody>
                    <a:bodyPr/>
                    <a:lstStyle/>
                    <a:p>
                      <a:pPr rtl="1"/>
                      <a:r>
                        <a:rPr lang="en-US" dirty="0" smtClean="0"/>
                        <a:t>?</a:t>
                      </a:r>
                      <a:endParaRPr lang="he-IL" dirty="0"/>
                    </a:p>
                  </a:txBody>
                  <a:tcPr/>
                </a:tc>
                <a:tc>
                  <a:txBody>
                    <a:bodyPr/>
                    <a:lstStyle/>
                    <a:p>
                      <a:pPr rtl="1"/>
                      <a:r>
                        <a:rPr lang="en-US" dirty="0" smtClean="0"/>
                        <a:t>60</a:t>
                      </a:r>
                      <a:endParaRPr lang="he-IL" dirty="0"/>
                    </a:p>
                  </a:txBody>
                  <a:tcPr/>
                </a:tc>
                <a:tc>
                  <a:txBody>
                    <a:bodyPr/>
                    <a:lstStyle/>
                    <a:p>
                      <a:pPr rtl="1"/>
                      <a:r>
                        <a:rPr lang="en-US" dirty="0" smtClean="0"/>
                        <a:t>100K</a:t>
                      </a:r>
                      <a:endParaRPr lang="he-IL" dirty="0"/>
                    </a:p>
                  </a:txBody>
                  <a:tcPr/>
                </a:tc>
                <a:tc>
                  <a:txBody>
                    <a:bodyPr/>
                    <a:lstStyle/>
                    <a:p>
                      <a:pPr rtl="1"/>
                      <a:r>
                        <a:rPr lang="en-US" dirty="0" smtClean="0"/>
                        <a:t>3</a:t>
                      </a:r>
                      <a:endParaRPr lang="he-IL" dirty="0"/>
                    </a:p>
                  </a:txBody>
                  <a:tcPr/>
                </a:tc>
              </a:tr>
            </a:tbl>
          </a:graphicData>
        </a:graphic>
      </p:graphicFrame>
      <p:sp>
        <p:nvSpPr>
          <p:cNvPr id="9" name="TextBox 8"/>
          <p:cNvSpPr txBox="1"/>
          <p:nvPr/>
        </p:nvSpPr>
        <p:spPr>
          <a:xfrm>
            <a:off x="0" y="2780928"/>
            <a:ext cx="2195736" cy="369332"/>
          </a:xfrm>
          <a:prstGeom prst="rect">
            <a:avLst/>
          </a:prstGeom>
          <a:noFill/>
        </p:spPr>
        <p:txBody>
          <a:bodyPr wrap="square" rtlCol="1">
            <a:spAutoFit/>
          </a:bodyPr>
          <a:lstStyle/>
          <a:p>
            <a:r>
              <a:rPr lang="he-IL" b="1" dirty="0" smtClean="0">
                <a:solidFill>
                  <a:srgbClr val="FF0000"/>
                </a:solidFill>
              </a:rPr>
              <a:t>מה הטעות בעץ הזה?</a:t>
            </a:r>
            <a:endParaRPr lang="he-IL" b="1" dirty="0">
              <a:solidFill>
                <a:srgbClr val="FF0000"/>
              </a:solidFill>
            </a:endParaRPr>
          </a:p>
        </p:txBody>
      </p:sp>
    </p:spTree>
    <p:extLst>
      <p:ext uri="{BB962C8B-B14F-4D97-AF65-F5344CB8AC3E}">
        <p14:creationId xmlns:p14="http://schemas.microsoft.com/office/powerpoint/2010/main" val="3229235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lstStyle/>
          <a:p>
            <a:pPr algn="ctr"/>
            <a:r>
              <a:rPr lang="he-IL" dirty="0" smtClean="0"/>
              <a:t>עצי החלטה</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3608" y="1988840"/>
            <a:ext cx="7320312" cy="2916381"/>
          </a:xfrm>
        </p:spPr>
      </p:pic>
    </p:spTree>
    <p:extLst>
      <p:ext uri="{BB962C8B-B14F-4D97-AF65-F5344CB8AC3E}">
        <p14:creationId xmlns:p14="http://schemas.microsoft.com/office/powerpoint/2010/main" val="358287652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lstStyle/>
          <a:p>
            <a:pPr algn="ctr"/>
            <a:r>
              <a:rPr lang="he-IL" dirty="0" smtClean="0"/>
              <a:t>עצי החלטה – כוח הבעה</a:t>
            </a:r>
            <a:endParaRPr lang="he-IL" dirty="0"/>
          </a:p>
        </p:txBody>
      </p:sp>
      <p:sp>
        <p:nvSpPr>
          <p:cNvPr id="3" name="מציין מיקום תוכן 2"/>
          <p:cNvSpPr>
            <a:spLocks noGrp="1"/>
          </p:cNvSpPr>
          <p:nvPr>
            <p:ph idx="1"/>
          </p:nvPr>
        </p:nvSpPr>
        <p:spPr/>
        <p:txBody>
          <a:bodyPr/>
          <a:lstStyle/>
          <a:p>
            <a:r>
              <a:rPr lang="he-IL" dirty="0" smtClean="0"/>
              <a:t>ניתן לבטא כל פונקציה בוליאנית באמצעות עץ החלטה. </a:t>
            </a:r>
            <a:r>
              <a:rPr lang="he-IL" b="1" dirty="0" smtClean="0">
                <a:solidFill>
                  <a:srgbClr val="FF0000"/>
                </a:solidFill>
              </a:rPr>
              <a:t>איך?</a:t>
            </a:r>
          </a:p>
          <a:p>
            <a:pPr marL="0" indent="0">
              <a:buNone/>
            </a:pPr>
            <a:endParaRPr lang="he-IL" b="1" dirty="0" smtClean="0">
              <a:solidFill>
                <a:srgbClr val="FF0000"/>
              </a:solidFill>
            </a:endParaRPr>
          </a:p>
          <a:p>
            <a:r>
              <a:rPr lang="he-IL" dirty="0" smtClean="0"/>
              <a:t>הצעה 1: בהינתן מדגם אימון החזר את העץ בעל השגיאה הקטנה ביותר עליו. </a:t>
            </a:r>
            <a:r>
              <a:rPr lang="he-IL" b="1" dirty="0" smtClean="0">
                <a:solidFill>
                  <a:srgbClr val="FF0000"/>
                </a:solidFill>
              </a:rPr>
              <a:t>בעיות?</a:t>
            </a:r>
          </a:p>
        </p:txBody>
      </p:sp>
    </p:spTree>
    <p:extLst>
      <p:ext uri="{BB962C8B-B14F-4D97-AF65-F5344CB8AC3E}">
        <p14:creationId xmlns:p14="http://schemas.microsoft.com/office/powerpoint/2010/main" val="4350338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אלגוריתם למידה</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a:t>הצעה 2: נגביל את עצמנו ללמוד עצים עד עומק מקסימלי </a:t>
                </a:r>
                <a14:m>
                  <m:oMath xmlns:m="http://schemas.openxmlformats.org/officeDocument/2006/math">
                    <m:sSub>
                      <m:sSubPr>
                        <m:ctrlPr>
                          <a:rPr lang="en-US" i="1" dirty="0">
                            <a:latin typeface="Cambria Math"/>
                          </a:rPr>
                        </m:ctrlPr>
                      </m:sSubPr>
                      <m:e>
                        <m:r>
                          <a:rPr lang="en-US" i="1" dirty="0">
                            <a:latin typeface="Cambria Math"/>
                          </a:rPr>
                          <m:t>𝑑</m:t>
                        </m:r>
                      </m:e>
                      <m:sub>
                        <m:r>
                          <a:rPr lang="en-US" i="1" dirty="0">
                            <a:latin typeface="Cambria Math"/>
                          </a:rPr>
                          <m:t>𝑚𝑎𝑥</m:t>
                        </m:r>
                      </m:sub>
                    </m:sSub>
                  </m:oMath>
                </a14:m>
                <a:r>
                  <a:rPr lang="he-IL" dirty="0"/>
                  <a:t>. </a:t>
                </a:r>
                <a:r>
                  <a:rPr lang="he-IL" b="1" dirty="0">
                    <a:solidFill>
                      <a:srgbClr val="FF0000"/>
                    </a:solidFill>
                  </a:rPr>
                  <a:t>איך נקבע עד איזה עומק מקסימלי ללמוד</a:t>
                </a:r>
                <a:r>
                  <a:rPr lang="he-IL" b="1" dirty="0" smtClean="0">
                    <a:solidFill>
                      <a:srgbClr val="FF0000"/>
                    </a:solidFill>
                  </a:rPr>
                  <a:t>?</a:t>
                </a:r>
              </a:p>
              <a:p>
                <a:pPr marL="0" indent="0">
                  <a:buNone/>
                </a:pPr>
                <a:r>
                  <a:rPr lang="he-IL" b="1" dirty="0" smtClean="0">
                    <a:solidFill>
                      <a:srgbClr val="FF0000"/>
                    </a:solidFill>
                  </a:rPr>
                  <a:t>    בעיות</a:t>
                </a:r>
                <a:r>
                  <a:rPr lang="he-IL" b="1" dirty="0">
                    <a:solidFill>
                      <a:srgbClr val="FF0000"/>
                    </a:solidFill>
                  </a:rPr>
                  <a:t>?</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250" r="-1333"/>
                </a:stretch>
              </a:blipFill>
            </p:spPr>
            <p:txBody>
              <a:bodyPr/>
              <a:lstStyle/>
              <a:p>
                <a:r>
                  <a:rPr lang="he-IL">
                    <a:noFill/>
                  </a:rPr>
                  <a:t> </a:t>
                </a:r>
              </a:p>
            </p:txBody>
          </p:sp>
        </mc:Fallback>
      </mc:AlternateContent>
      <p:pic>
        <p:nvPicPr>
          <p:cNvPr id="4" name="תמונה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3808" y="2924944"/>
            <a:ext cx="3600400" cy="3782556"/>
          </a:xfrm>
          <a:prstGeom prst="rect">
            <a:avLst/>
          </a:prstGeom>
        </p:spPr>
      </p:pic>
    </p:spTree>
    <p:extLst>
      <p:ext uri="{BB962C8B-B14F-4D97-AF65-F5344CB8AC3E}">
        <p14:creationId xmlns:p14="http://schemas.microsoft.com/office/powerpoint/2010/main" val="8747232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אלגוריתם למידה</a:t>
            </a:r>
            <a:endParaRPr lang="he-IL" dirty="0"/>
          </a:p>
        </p:txBody>
      </p:sp>
      <p:sp>
        <p:nvSpPr>
          <p:cNvPr id="3" name="מציין מיקום תוכן 2"/>
          <p:cNvSpPr>
            <a:spLocks noGrp="1"/>
          </p:cNvSpPr>
          <p:nvPr>
            <p:ph idx="1"/>
          </p:nvPr>
        </p:nvSpPr>
        <p:spPr/>
        <p:txBody>
          <a:bodyPr/>
          <a:lstStyle/>
          <a:p>
            <a:r>
              <a:rPr lang="he-IL" dirty="0"/>
              <a:t>הצעה </a:t>
            </a:r>
            <a:r>
              <a:rPr lang="he-IL" dirty="0" smtClean="0"/>
              <a:t>3: </a:t>
            </a:r>
            <a:r>
              <a:rPr lang="he-IL" dirty="0"/>
              <a:t>נגביל את עצמנו ללמוד עצים </a:t>
            </a:r>
            <a:r>
              <a:rPr lang="he-IL" dirty="0" smtClean="0"/>
              <a:t>שיש בהם לפחות </a:t>
            </a:r>
            <a:r>
              <a:rPr lang="en-US" dirty="0" smtClean="0"/>
              <a:t>k</a:t>
            </a:r>
            <a:r>
              <a:rPr lang="he-IL" dirty="0" smtClean="0"/>
              <a:t> דוגמאות אימון בכל אחד מהעלים.</a:t>
            </a:r>
          </a:p>
          <a:p>
            <a:pPr marL="0" indent="0">
              <a:buNone/>
            </a:pPr>
            <a:r>
              <a:rPr lang="he-IL" dirty="0" smtClean="0"/>
              <a:t>    </a:t>
            </a:r>
            <a:r>
              <a:rPr lang="he-IL" b="1" dirty="0">
                <a:solidFill>
                  <a:srgbClr val="FF0000"/>
                </a:solidFill>
              </a:rPr>
              <a:t>איך נקבע עד </a:t>
            </a:r>
            <a:r>
              <a:rPr lang="he-IL" b="1" dirty="0" smtClean="0">
                <a:solidFill>
                  <a:srgbClr val="FF0000"/>
                </a:solidFill>
              </a:rPr>
              <a:t>את </a:t>
            </a:r>
            <a:r>
              <a:rPr lang="en-US" b="1" dirty="0">
                <a:solidFill>
                  <a:srgbClr val="FF0000"/>
                </a:solidFill>
              </a:rPr>
              <a:t>K</a:t>
            </a:r>
            <a:r>
              <a:rPr lang="he-IL" b="1" dirty="0" smtClean="0">
                <a:solidFill>
                  <a:srgbClr val="FF0000"/>
                </a:solidFill>
              </a:rPr>
              <a:t>?</a:t>
            </a:r>
          </a:p>
          <a:p>
            <a:pPr marL="0" indent="0">
              <a:buNone/>
            </a:pPr>
            <a:r>
              <a:rPr lang="he-IL" b="1" dirty="0" smtClean="0">
                <a:solidFill>
                  <a:srgbClr val="FF0000"/>
                </a:solidFill>
              </a:rPr>
              <a:t>    בעיות</a:t>
            </a:r>
            <a:r>
              <a:rPr lang="he-IL" b="1" dirty="0">
                <a:solidFill>
                  <a:srgbClr val="FF0000"/>
                </a:solidFill>
              </a:rPr>
              <a:t>?</a:t>
            </a:r>
          </a:p>
        </p:txBody>
      </p:sp>
    </p:spTree>
    <p:extLst>
      <p:ext uri="{BB962C8B-B14F-4D97-AF65-F5344CB8AC3E}">
        <p14:creationId xmlns:p14="http://schemas.microsoft.com/office/powerpoint/2010/main" val="27461561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סוגים שונים של בעיות למידה</a:t>
            </a:r>
            <a:endParaRPr lang="he-IL" dirty="0"/>
          </a:p>
        </p:txBody>
      </p:sp>
      <p:sp>
        <p:nvSpPr>
          <p:cNvPr id="5" name="TextBox 4"/>
          <p:cNvSpPr txBox="1"/>
          <p:nvPr/>
        </p:nvSpPr>
        <p:spPr>
          <a:xfrm>
            <a:off x="2195736" y="5805264"/>
            <a:ext cx="5040560" cy="369332"/>
          </a:xfrm>
          <a:prstGeom prst="rect">
            <a:avLst/>
          </a:prstGeom>
          <a:noFill/>
        </p:spPr>
        <p:txBody>
          <a:bodyPr wrap="square" rtlCol="1">
            <a:spAutoFit/>
          </a:bodyPr>
          <a:lstStyle/>
          <a:p>
            <a:pPr algn="ctr"/>
            <a:r>
              <a:rPr lang="he-IL" b="1" dirty="0" smtClean="0"/>
              <a:t>נתמקד תחילה בלמידה מונחית</a:t>
            </a:r>
            <a:endParaRPr lang="he-IL" b="1" dirty="0"/>
          </a:p>
        </p:txBody>
      </p:sp>
      <p:pic>
        <p:nvPicPr>
          <p:cNvPr id="8" name="מציין מיקום תוכן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844824"/>
            <a:ext cx="8229600" cy="3823335"/>
          </a:xfrm>
        </p:spPr>
      </p:pic>
    </p:spTree>
    <p:extLst>
      <p:ext uri="{BB962C8B-B14F-4D97-AF65-F5344CB8AC3E}">
        <p14:creationId xmlns:p14="http://schemas.microsoft.com/office/powerpoint/2010/main" val="40038178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אלגוריתם למידה</a:t>
            </a:r>
            <a:endParaRPr lang="he-IL" dirty="0"/>
          </a:p>
        </p:txBody>
      </p:sp>
      <p:sp>
        <p:nvSpPr>
          <p:cNvPr id="3" name="מציין מיקום תוכן 2"/>
          <p:cNvSpPr>
            <a:spLocks noGrp="1"/>
          </p:cNvSpPr>
          <p:nvPr>
            <p:ph idx="1"/>
          </p:nvPr>
        </p:nvSpPr>
        <p:spPr/>
        <p:txBody>
          <a:bodyPr/>
          <a:lstStyle/>
          <a:p>
            <a:r>
              <a:rPr lang="he-IL" dirty="0" smtClean="0"/>
              <a:t>מצד אחד רוצים עץ עם שגיאה קטנה.</a:t>
            </a:r>
          </a:p>
          <a:p>
            <a:r>
              <a:rPr lang="he-IL" dirty="0" smtClean="0"/>
              <a:t>מצד שני רוצים עץ עם מעט פיצולים. </a:t>
            </a:r>
            <a:r>
              <a:rPr lang="he-IL" b="1" u="sng" dirty="0" smtClean="0">
                <a:solidFill>
                  <a:srgbClr val="FF0000"/>
                </a:solidFill>
              </a:rPr>
              <a:t>מדוע?</a:t>
            </a:r>
            <a:endParaRPr lang="he-IL" dirty="0" smtClean="0"/>
          </a:p>
          <a:p>
            <a:r>
              <a:rPr lang="he-IL" dirty="0" smtClean="0"/>
              <a:t>לכן, מה שהיינו רוצים לעשות זה למחוק מכל עץ את הפיצולים המיותרים שלא מועילים מספיק (גיזום או </a:t>
            </a:r>
            <a:r>
              <a:rPr lang="en-US" dirty="0" smtClean="0"/>
              <a:t>PRUNNING</a:t>
            </a:r>
            <a:r>
              <a:rPr lang="he-IL" dirty="0" smtClean="0"/>
              <a:t>).</a:t>
            </a:r>
          </a:p>
          <a:p>
            <a:pPr marL="0" indent="0">
              <a:buNone/>
            </a:pPr>
            <a:endParaRPr lang="he-IL" b="1" dirty="0">
              <a:solidFill>
                <a:srgbClr val="FF0000"/>
              </a:solidFill>
            </a:endParaRPr>
          </a:p>
          <a:p>
            <a:pPr marL="0" indent="0" algn="ctr">
              <a:buNone/>
            </a:pPr>
            <a:r>
              <a:rPr lang="he-IL" b="1" dirty="0" smtClean="0">
                <a:solidFill>
                  <a:srgbClr val="FF0000"/>
                </a:solidFill>
              </a:rPr>
              <a:t>מה זמן הריצה של האלגוריתמים שהצענו עד כה?</a:t>
            </a:r>
            <a:endParaRPr lang="he-IL" b="1" dirty="0">
              <a:solidFill>
                <a:srgbClr val="FF0000"/>
              </a:solidFill>
            </a:endParaRPr>
          </a:p>
        </p:txBody>
      </p:sp>
    </p:spTree>
    <p:extLst>
      <p:ext uri="{BB962C8B-B14F-4D97-AF65-F5344CB8AC3E}">
        <p14:creationId xmlns:p14="http://schemas.microsoft.com/office/powerpoint/2010/main" val="7370314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אלגוריתם למידה</a:t>
            </a:r>
            <a:endParaRPr lang="he-IL" dirty="0"/>
          </a:p>
        </p:txBody>
      </p:sp>
      <p:sp>
        <p:nvSpPr>
          <p:cNvPr id="3" name="מציין מיקום תוכן 2"/>
          <p:cNvSpPr>
            <a:spLocks noGrp="1"/>
          </p:cNvSpPr>
          <p:nvPr>
            <p:ph idx="1"/>
          </p:nvPr>
        </p:nvSpPr>
        <p:spPr/>
        <p:txBody>
          <a:bodyPr/>
          <a:lstStyle/>
          <a:p>
            <a:r>
              <a:rPr lang="he-IL" dirty="0" smtClean="0"/>
              <a:t>מציאת עץ אופטימלי – בעיה </a:t>
            </a:r>
            <a:r>
              <a:rPr lang="en-US" dirty="0" smtClean="0"/>
              <a:t>NP</a:t>
            </a:r>
            <a:r>
              <a:rPr lang="he-IL" dirty="0" smtClean="0"/>
              <a:t>-קשה</a:t>
            </a:r>
          </a:p>
          <a:p>
            <a:r>
              <a:rPr lang="he-IL" dirty="0" smtClean="0"/>
              <a:t>ניתן לחשוב על הבעיה כבעיית חיפוש במרחב מצבים אקספוננציאלי.</a:t>
            </a:r>
          </a:p>
          <a:p>
            <a:r>
              <a:rPr lang="he-IL" b="1" u="sng" dirty="0" smtClean="0">
                <a:solidFill>
                  <a:srgbClr val="FF0000"/>
                </a:solidFill>
              </a:rPr>
              <a:t>מה עושים כדי לחפש מצב אופטימלי במרחב כזה?</a:t>
            </a:r>
          </a:p>
          <a:p>
            <a:pPr marL="0" indent="0">
              <a:buNone/>
            </a:pPr>
            <a:endParaRPr lang="he-IL" b="1" dirty="0">
              <a:solidFill>
                <a:srgbClr val="FF0000"/>
              </a:solidFill>
            </a:endParaRPr>
          </a:p>
        </p:txBody>
      </p:sp>
    </p:spTree>
    <p:extLst>
      <p:ext uri="{BB962C8B-B14F-4D97-AF65-F5344CB8AC3E}">
        <p14:creationId xmlns:p14="http://schemas.microsoft.com/office/powerpoint/2010/main" val="24862268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a:t>
            </a:r>
            <a:r>
              <a:rPr lang="en-US" dirty="0" smtClean="0"/>
              <a:t>ID3</a:t>
            </a:r>
            <a:r>
              <a:rPr lang="he-IL" dirty="0" smtClean="0"/>
              <a:t>	</a:t>
            </a:r>
            <a:endParaRPr lang="he-IL" dirty="0"/>
          </a:p>
        </p:txBody>
      </p:sp>
      <p:sp>
        <p:nvSpPr>
          <p:cNvPr id="5" name="TextBox 4"/>
          <p:cNvSpPr txBox="1"/>
          <p:nvPr/>
        </p:nvSpPr>
        <p:spPr>
          <a:xfrm>
            <a:off x="1547664" y="6093296"/>
            <a:ext cx="5328592" cy="646331"/>
          </a:xfrm>
          <a:prstGeom prst="rect">
            <a:avLst/>
          </a:prstGeom>
          <a:noFill/>
        </p:spPr>
        <p:txBody>
          <a:bodyPr wrap="square" rtlCol="1">
            <a:spAutoFit/>
          </a:bodyPr>
          <a:lstStyle/>
          <a:p>
            <a:pPr algn="ctr"/>
            <a:r>
              <a:rPr lang="he-IL" b="1" dirty="0" smtClean="0">
                <a:solidFill>
                  <a:srgbClr val="FF0000"/>
                </a:solidFill>
              </a:rPr>
              <a:t>איך אתם הייתם בוחרים </a:t>
            </a:r>
            <a:r>
              <a:rPr lang="en-US" b="1" dirty="0" smtClean="0">
                <a:solidFill>
                  <a:srgbClr val="FF0000"/>
                </a:solidFill>
              </a:rPr>
              <a:t>ATTRIBUTE</a:t>
            </a:r>
            <a:r>
              <a:rPr lang="he-IL" b="1" dirty="0" smtClean="0">
                <a:solidFill>
                  <a:srgbClr val="FF0000"/>
                </a:solidFill>
              </a:rPr>
              <a:t> הכי טוב לפיצול?</a:t>
            </a:r>
          </a:p>
          <a:p>
            <a:pPr algn="ctr"/>
            <a:r>
              <a:rPr lang="he-IL" b="1" dirty="0" smtClean="0">
                <a:solidFill>
                  <a:srgbClr val="FF0000"/>
                </a:solidFill>
              </a:rPr>
              <a:t>כיצד הייתם מכלילים גם עבור פיצ'רים נומריים?</a:t>
            </a:r>
            <a:endParaRPr lang="he-IL" b="1" dirty="0">
              <a:solidFill>
                <a:srgbClr val="FF0000"/>
              </a:solidFill>
            </a:endParaRPr>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556792"/>
            <a:ext cx="5940152" cy="4455114"/>
          </a:xfrm>
          <a:prstGeom prst="rect">
            <a:avLst/>
          </a:prstGeom>
        </p:spPr>
      </p:pic>
    </p:spTree>
    <p:extLst>
      <p:ext uri="{BB962C8B-B14F-4D97-AF65-F5344CB8AC3E}">
        <p14:creationId xmlns:p14="http://schemas.microsoft.com/office/powerpoint/2010/main" val="3076683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a:t>בחירת פיצול אופטימלי על ידי </a:t>
            </a:r>
            <a:r>
              <a:rPr lang="en-US" dirty="0"/>
              <a:t>IG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421196" y="1616923"/>
                <a:ext cx="8229600" cy="4389120"/>
              </a:xfrm>
            </p:spPr>
            <p:txBody>
              <a:bodyPr>
                <a:normAutofit fontScale="92500"/>
              </a:bodyPr>
              <a:lstStyle/>
              <a:p>
                <a:r>
                  <a:rPr lang="he-IL" dirty="0" smtClean="0"/>
                  <a:t>מדד ה- </a:t>
                </a:r>
                <a:r>
                  <a:rPr lang="en-US" dirty="0" smtClean="0"/>
                  <a:t>accuracy</a:t>
                </a:r>
                <a:r>
                  <a:rPr lang="he-IL" dirty="0" smtClean="0"/>
                  <a:t> הוא אכן מדד אפשרי, אך מדד נוסף שבדר"כ משתמשים בו באלגוריתם הוא </a:t>
                </a:r>
                <a:r>
                  <a:rPr lang="en-US" dirty="0" smtClean="0"/>
                  <a:t>information gain</a:t>
                </a:r>
                <a:r>
                  <a:rPr lang="he-IL" dirty="0" smtClean="0"/>
                  <a:t>.</a:t>
                </a:r>
              </a:p>
              <a:p>
                <a:r>
                  <a:rPr lang="he-IL" dirty="0" smtClean="0"/>
                  <a:t>נתאר </a:t>
                </a:r>
                <a:r>
                  <a:rPr lang="en-US" dirty="0" smtClean="0"/>
                  <a:t>setting</a:t>
                </a:r>
                <a:r>
                  <a:rPr lang="he-IL" dirty="0" smtClean="0"/>
                  <a:t> כללי שתחתיו נוח לדבר על האופן בו בוחרים </a:t>
                </a:r>
                <a:r>
                  <a:rPr lang="en-US" dirty="0" smtClean="0"/>
                  <a:t>feature</a:t>
                </a:r>
                <a:r>
                  <a:rPr lang="he-IL" dirty="0" smtClean="0"/>
                  <a:t> אופטימלי לפיצול:</a:t>
                </a:r>
              </a:p>
              <a:p>
                <a:pPr lvl="1"/>
                <a:r>
                  <a:rPr lang="he-IL" sz="2200" dirty="0" smtClean="0"/>
                  <a:t>מגדירים פונקציית </a:t>
                </a:r>
                <a:r>
                  <a:rPr lang="en-US" sz="2200" dirty="0" smtClean="0"/>
                  <a:t>impurity</a:t>
                </a:r>
                <a:r>
                  <a:rPr lang="he-IL" sz="2200" dirty="0" smtClean="0"/>
                  <a:t> שמודדת עד כמה חיזוי בעלה הוא טוב. </a:t>
                </a:r>
              </a:p>
              <a:p>
                <a:pPr lvl="1"/>
                <a:r>
                  <a:rPr lang="he-IL" b="1" u="sng" dirty="0" smtClean="0"/>
                  <a:t>קלט של הפונקציה</a:t>
                </a:r>
                <a:r>
                  <a:rPr lang="he-IL" dirty="0" smtClean="0"/>
                  <a:t>: הפונקציה מקבלת שכיחות של כל </a:t>
                </a:r>
                <a:r>
                  <a:rPr lang="en-US" dirty="0" smtClean="0"/>
                  <a:t>class </a:t>
                </a:r>
                <a:r>
                  <a:rPr lang="he-IL" dirty="0" smtClean="0"/>
                  <a:t> בעלה אותו רוצים לפצל (על פי מדגם האימון)</a:t>
                </a:r>
              </a:p>
              <a:p>
                <a:pPr lvl="1"/>
                <a:r>
                  <a:rPr lang="he-IL" b="1" u="sng" dirty="0" smtClean="0"/>
                  <a:t>פלט של הפונקציה</a:t>
                </a:r>
                <a:r>
                  <a:rPr lang="he-IL" dirty="0" smtClean="0"/>
                  <a:t>: מספר שמייצג את השגיאה בעלה, כלומר עד כמה החיזוי בעלה הוא גרוע. </a:t>
                </a:r>
                <a:r>
                  <a:rPr lang="he-IL" u="sng" dirty="0" smtClean="0"/>
                  <a:t>מספר גדול יותר </a:t>
                </a:r>
                <a:r>
                  <a:rPr lang="he-IL" dirty="0" smtClean="0"/>
                  <a:t>ייצג </a:t>
                </a:r>
                <a:r>
                  <a:rPr lang="he-IL" u="sng" dirty="0" smtClean="0"/>
                  <a:t>איכות גרועה יותר </a:t>
                </a:r>
                <a:r>
                  <a:rPr lang="he-IL" dirty="0" smtClean="0"/>
                  <a:t>של עלה. </a:t>
                </a:r>
              </a:p>
              <a:p>
                <a:pPr lvl="1"/>
                <a:r>
                  <a:rPr lang="en-US" dirty="0" smtClean="0"/>
                  <a:t>Feature</a:t>
                </a:r>
                <a:r>
                  <a:rPr lang="he-IL" dirty="0" smtClean="0"/>
                  <a:t> טוב יותר, אם בתוחלת הוא מקטין את ה-</a:t>
                </a:r>
                <a:r>
                  <a:rPr lang="en-US" dirty="0" smtClean="0"/>
                  <a:t>impurity</a:t>
                </a:r>
                <a:r>
                  <a:rPr lang="he-IL" dirty="0" smtClean="0"/>
                  <a:t> טוב יותר.</a:t>
                </a:r>
              </a:p>
              <a:p>
                <a:pPr marL="393192" lvl="1" indent="0" algn="ctr">
                  <a:buNone/>
                </a:pPr>
                <a:r>
                  <a:rPr lang="he-IL" b="1" dirty="0" smtClean="0">
                    <a:solidFill>
                      <a:srgbClr val="FF0000"/>
                    </a:solidFill>
                  </a:rPr>
                  <a:t>איך מגדירים תוחלת של הקטנת </a:t>
                </a:r>
                <a:r>
                  <a:rPr lang="en-US" b="1" dirty="0" smtClean="0">
                    <a:solidFill>
                      <a:srgbClr val="FF0000"/>
                    </a:solidFill>
                  </a:rPr>
                  <a:t>impurity</a:t>
                </a:r>
                <a:r>
                  <a:rPr lang="he-IL" b="1" dirty="0" smtClean="0">
                    <a:solidFill>
                      <a:srgbClr val="FF0000"/>
                    </a:solidFill>
                  </a:rPr>
                  <a:t> על ידי </a:t>
                </a:r>
                <a14:m>
                  <m:oMath xmlns:m="http://schemas.openxmlformats.org/officeDocument/2006/math">
                    <m:r>
                      <a:rPr lang="en-US" b="1" i="1" smtClean="0">
                        <a:solidFill>
                          <a:srgbClr val="FF0000"/>
                        </a:solidFill>
                        <a:latin typeface="Cambria Math"/>
                      </a:rPr>
                      <m:t>𝒂𝒓𝒓𝒕𝒊𝒃𝒖𝒕𝒆</m:t>
                    </m:r>
                    <m:r>
                      <a:rPr lang="en-US" b="1" i="1" smtClean="0">
                        <a:solidFill>
                          <a:srgbClr val="FF0000"/>
                        </a:solidFill>
                        <a:latin typeface="Cambria Math"/>
                      </a:rPr>
                      <m:t> </m:t>
                    </m:r>
                    <m:sSub>
                      <m:sSubPr>
                        <m:ctrlPr>
                          <a:rPr lang="en-US" b="1" i="1" smtClean="0">
                            <a:solidFill>
                              <a:srgbClr val="FF0000"/>
                            </a:solidFill>
                            <a:latin typeface="Cambria Math"/>
                          </a:rPr>
                        </m:ctrlPr>
                      </m:sSubPr>
                      <m:e>
                        <m:r>
                          <a:rPr lang="en-US" b="1" i="1" smtClean="0">
                            <a:solidFill>
                              <a:srgbClr val="FF0000"/>
                            </a:solidFill>
                            <a:latin typeface="Cambria Math"/>
                          </a:rPr>
                          <m:t>𝒄</m:t>
                        </m:r>
                      </m:e>
                      <m:sub>
                        <m:r>
                          <a:rPr lang="en-US" b="1" i="1" smtClean="0">
                            <a:solidFill>
                              <a:srgbClr val="FF0000"/>
                            </a:solidFill>
                            <a:latin typeface="Cambria Math"/>
                          </a:rPr>
                          <m:t>𝒊</m:t>
                        </m:r>
                      </m:sub>
                    </m:sSub>
                  </m:oMath>
                </a14:m>
                <a:r>
                  <a:rPr lang="he-IL" b="1" dirty="0" smtClean="0">
                    <a:solidFill>
                      <a:srgbClr val="FF0000"/>
                    </a:solidFill>
                  </a:rPr>
                  <a:t>?</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421196" y="1616923"/>
                <a:ext cx="8229600" cy="4389120"/>
              </a:xfrm>
              <a:blipFill rotWithShape="1">
                <a:blip r:embed="rId3"/>
                <a:stretch>
                  <a:fillRect t="-1389" r="-889" b="-139"/>
                </a:stretch>
              </a:blipFill>
            </p:spPr>
            <p:txBody>
              <a:bodyPr/>
              <a:lstStyle/>
              <a:p>
                <a:r>
                  <a:rPr lang="he-IL">
                    <a:noFill/>
                  </a:rPr>
                  <a:t> </a:t>
                </a:r>
              </a:p>
            </p:txBody>
          </p:sp>
        </mc:Fallback>
      </mc:AlternateContent>
      <p:sp>
        <p:nvSpPr>
          <p:cNvPr id="4" name="TextBox 3"/>
          <p:cNvSpPr txBox="1"/>
          <p:nvPr/>
        </p:nvSpPr>
        <p:spPr>
          <a:xfrm>
            <a:off x="1187624" y="6174596"/>
            <a:ext cx="6354763" cy="369332"/>
          </a:xfrm>
          <a:prstGeom prst="rect">
            <a:avLst/>
          </a:prstGeom>
          <a:noFill/>
        </p:spPr>
        <p:txBody>
          <a:bodyPr wrap="square" rtlCol="1">
            <a:spAutoFit/>
          </a:bodyPr>
          <a:lstStyle/>
          <a:p>
            <a:pPr algn="ctr"/>
            <a:r>
              <a:rPr lang="he-IL" b="1" dirty="0" smtClean="0">
                <a:solidFill>
                  <a:srgbClr val="FF0000"/>
                </a:solidFill>
              </a:rPr>
              <a:t>איך הייתם מגדירים פונקציית </a:t>
            </a:r>
            <a:r>
              <a:rPr lang="en-US" b="1" dirty="0" smtClean="0">
                <a:solidFill>
                  <a:srgbClr val="FF0000"/>
                </a:solidFill>
              </a:rPr>
              <a:t>purity</a:t>
            </a:r>
            <a:r>
              <a:rPr lang="he-IL" b="1" dirty="0" smtClean="0">
                <a:solidFill>
                  <a:srgbClr val="FF0000"/>
                </a:solidFill>
              </a:rPr>
              <a:t> עבור מדד ה-</a:t>
            </a:r>
            <a:r>
              <a:rPr lang="en-US" b="1" dirty="0" smtClean="0">
                <a:solidFill>
                  <a:srgbClr val="FF0000"/>
                </a:solidFill>
              </a:rPr>
              <a:t>accuracy</a:t>
            </a:r>
            <a:r>
              <a:rPr lang="he-IL" b="1" dirty="0" smtClean="0">
                <a:solidFill>
                  <a:srgbClr val="FF0000"/>
                </a:solidFill>
              </a:rPr>
              <a:t>? </a:t>
            </a:r>
            <a:endParaRPr lang="he-IL" b="1" dirty="0">
              <a:solidFill>
                <a:srgbClr val="FF0000"/>
              </a:solidFill>
            </a:endParaRPr>
          </a:p>
        </p:txBody>
      </p:sp>
    </p:spTree>
    <p:extLst>
      <p:ext uri="{BB962C8B-B14F-4D97-AF65-F5344CB8AC3E}">
        <p14:creationId xmlns:p14="http://schemas.microsoft.com/office/powerpoint/2010/main" val="6314455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a:t>בחירת פיצול אופטימלי על ידי </a:t>
            </a:r>
            <a:r>
              <a:rPr lang="en-US" dirty="0"/>
              <a:t>IG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421196" y="1616923"/>
                <a:ext cx="8229600" cy="4389120"/>
              </a:xfrm>
            </p:spPr>
            <p:txBody>
              <a:bodyPr/>
              <a:lstStyle/>
              <a:p>
                <a:r>
                  <a:rPr lang="he-IL" dirty="0" smtClean="0"/>
                  <a:t>נתונה פונקציית </a:t>
                </a:r>
                <a:r>
                  <a:rPr lang="en-US" dirty="0" smtClean="0"/>
                  <a:t>purity</a:t>
                </a:r>
                <a:r>
                  <a:rPr lang="he-IL" dirty="0" smtClean="0"/>
                  <a:t>: </a:t>
                </a:r>
                <a14:m>
                  <m:oMath xmlns:m="http://schemas.openxmlformats.org/officeDocument/2006/math">
                    <m:r>
                      <a:rPr lang="en-US" b="0" i="1" smtClean="0">
                        <a:latin typeface="Cambria Math"/>
                      </a:rPr>
                      <m:t>𝑓</m:t>
                    </m:r>
                    <m:r>
                      <a:rPr lang="en-US" b="0" i="1" smtClean="0">
                        <a:latin typeface="Cambria Math"/>
                      </a:rPr>
                      <m:t>(</m:t>
                    </m:r>
                    <m:sSub>
                      <m:sSubPr>
                        <m:ctrlPr>
                          <a:rPr lang="en-US" b="0" i="1" smtClean="0">
                            <a:latin typeface="Cambria Math"/>
                          </a:rPr>
                        </m:ctrlPr>
                      </m:sSubPr>
                      <m:e>
                        <m:r>
                          <a:rPr lang="en-US" b="0" i="1" smtClean="0">
                            <a:latin typeface="Cambria Math"/>
                          </a:rPr>
                          <m:t>𝑝</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𝑝</m:t>
                        </m:r>
                      </m:e>
                      <m:sub>
                        <m:r>
                          <a:rPr lang="en-US" b="0" i="1" smtClean="0">
                            <a:latin typeface="Cambria Math"/>
                          </a:rPr>
                          <m:t>𝑘</m:t>
                        </m:r>
                      </m:sub>
                    </m:sSub>
                    <m:r>
                      <a:rPr lang="en-US" b="0" i="1" smtClean="0">
                        <a:latin typeface="Cambria Math"/>
                      </a:rPr>
                      <m:t>)</m:t>
                    </m:r>
                  </m:oMath>
                </a14:m>
                <a:endParaRPr lang="he-IL" dirty="0" smtClean="0"/>
              </a:p>
              <a:p>
                <a:r>
                  <a:rPr lang="he-IL" dirty="0" smtClean="0"/>
                  <a:t>מה מצפים מפונקציה (טובה) כזו לקיים?</a:t>
                </a:r>
              </a:p>
              <a:p>
                <a:pPr marL="0" indent="0" algn="ctr">
                  <a:buNone/>
                </a:pPr>
                <a:r>
                  <a:rPr lang="he-IL" b="1" dirty="0" smtClean="0">
                    <a:solidFill>
                      <a:srgbClr val="FF0000"/>
                    </a:solidFill>
                  </a:rPr>
                  <a:t>האם פונקציית ה-</a:t>
                </a:r>
                <a:r>
                  <a:rPr lang="en-US" b="1" dirty="0" smtClean="0">
                    <a:solidFill>
                      <a:srgbClr val="FF0000"/>
                    </a:solidFill>
                  </a:rPr>
                  <a:t>accuracy</a:t>
                </a:r>
                <a:r>
                  <a:rPr lang="he-IL" b="1" dirty="0" smtClean="0">
                    <a:solidFill>
                      <a:srgbClr val="FF0000"/>
                    </a:solidFill>
                  </a:rPr>
                  <a:t> מקיימת את התכונות שהוצעו?</a:t>
                </a:r>
              </a:p>
              <a:p>
                <a:pPr marL="0" indent="0" algn="ctr">
                  <a:buNone/>
                </a:pPr>
                <a:r>
                  <a:rPr lang="he-IL" b="1" dirty="0" smtClean="0">
                    <a:solidFill>
                      <a:srgbClr val="FF0000"/>
                    </a:solidFill>
                  </a:rPr>
                  <a:t>האם יש לכם רעיון לבעיה אפשרית שלה?</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421196" y="1616923"/>
                <a:ext cx="8229600" cy="4389120"/>
              </a:xfrm>
              <a:blipFill rotWithShape="1">
                <a:blip r:embed="rId3"/>
                <a:stretch>
                  <a:fillRect t="-1389" r="-1037"/>
                </a:stretch>
              </a:blipFill>
            </p:spPr>
            <p:txBody>
              <a:bodyPr/>
              <a:lstStyle/>
              <a:p>
                <a:r>
                  <a:rPr lang="he-IL">
                    <a:noFill/>
                  </a:rPr>
                  <a:t> </a:t>
                </a:r>
              </a:p>
            </p:txBody>
          </p:sp>
        </mc:Fallback>
      </mc:AlternateContent>
      <p:pic>
        <p:nvPicPr>
          <p:cNvPr id="5" name="תמונה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3573016"/>
            <a:ext cx="4158972" cy="3122488"/>
          </a:xfrm>
          <a:prstGeom prst="rect">
            <a:avLst/>
          </a:prstGeom>
        </p:spPr>
      </p:pic>
    </p:spTree>
    <p:extLst>
      <p:ext uri="{BB962C8B-B14F-4D97-AF65-F5344CB8AC3E}">
        <p14:creationId xmlns:p14="http://schemas.microsoft.com/office/powerpoint/2010/main" val="481760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a:t>בחירת פיצול אופטימלי על ידי </a:t>
            </a:r>
            <a:r>
              <a:rPr lang="en-US" dirty="0"/>
              <a:t>IG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395536" y="1628800"/>
                <a:ext cx="8229600" cy="4389120"/>
              </a:xfrm>
            </p:spPr>
            <p:txBody>
              <a:bodyPr/>
              <a:lstStyle/>
              <a:p>
                <a:r>
                  <a:rPr lang="he-IL" dirty="0" smtClean="0"/>
                  <a:t>אם כן היינו רוצים פונקציית </a:t>
                </a:r>
                <a:r>
                  <a:rPr lang="en-US" dirty="0" smtClean="0"/>
                  <a:t>impurity</a:t>
                </a:r>
                <a:r>
                  <a:rPr lang="he-IL" dirty="0" smtClean="0"/>
                  <a:t> קמורה שתקיים את התכונות הטובות שדיברנו עליהם.</a:t>
                </a:r>
              </a:p>
              <a:p>
                <a:r>
                  <a:rPr lang="he-IL" dirty="0" smtClean="0"/>
                  <a:t>דוגמא אחת לפונקציה פופולארית כזו היא האנטרופיה:</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chemeClr val="tx1"/>
                          </a:solidFill>
                          <a:latin typeface="Cambria Math"/>
                        </a:rPr>
                        <m:t>H</m:t>
                      </m:r>
                      <m:d>
                        <m:dPr>
                          <m:ctrlPr>
                            <a:rPr lang="en-US" i="1" smtClean="0">
                              <a:solidFill>
                                <a:schemeClr val="tx1"/>
                              </a:solidFill>
                              <a:latin typeface="Cambria Math"/>
                            </a:rPr>
                          </m:ctrlPr>
                        </m:dPr>
                        <m:e>
                          <m:sSub>
                            <m:sSubPr>
                              <m:ctrlPr>
                                <a:rPr lang="en-US" i="1" smtClean="0">
                                  <a:solidFill>
                                    <a:schemeClr val="tx1"/>
                                  </a:solidFill>
                                  <a:latin typeface="Cambria Math"/>
                                </a:rPr>
                              </m:ctrlPr>
                            </m:sSubPr>
                            <m:e>
                              <m:r>
                                <m:rPr>
                                  <m:sty m:val="p"/>
                                </m:rPr>
                                <a:rPr lang="en-US" b="0" i="0" smtClean="0">
                                  <a:solidFill>
                                    <a:schemeClr val="tx1"/>
                                  </a:solidFill>
                                  <a:latin typeface="Cambria Math"/>
                                </a:rPr>
                                <m:t>p</m:t>
                              </m:r>
                            </m:e>
                            <m:sub>
                              <m:r>
                                <a:rPr lang="en-US" b="0" i="0" smtClean="0">
                                  <a:solidFill>
                                    <a:schemeClr val="tx1"/>
                                  </a:solidFill>
                                  <a:latin typeface="Cambria Math"/>
                                </a:rPr>
                                <m:t>1</m:t>
                              </m:r>
                            </m:sub>
                          </m:sSub>
                          <m:r>
                            <a:rPr lang="en-US" b="0" i="0" smtClean="0">
                              <a:solidFill>
                                <a:schemeClr val="tx1"/>
                              </a:solidFill>
                              <a:latin typeface="Cambria Math"/>
                            </a:rPr>
                            <m:t>,…,</m:t>
                          </m:r>
                          <m:sSub>
                            <m:sSubPr>
                              <m:ctrlPr>
                                <a:rPr lang="en-US" i="1" smtClean="0">
                                  <a:solidFill>
                                    <a:schemeClr val="tx1"/>
                                  </a:solidFill>
                                  <a:latin typeface="Cambria Math"/>
                                </a:rPr>
                              </m:ctrlPr>
                            </m:sSubPr>
                            <m:e>
                              <m:r>
                                <m:rPr>
                                  <m:sty m:val="p"/>
                                </m:rPr>
                                <a:rPr lang="en-US" b="0" i="0" smtClean="0">
                                  <a:solidFill>
                                    <a:schemeClr val="tx1"/>
                                  </a:solidFill>
                                  <a:latin typeface="Cambria Math"/>
                                </a:rPr>
                                <m:t>p</m:t>
                              </m:r>
                            </m:e>
                            <m:sub>
                              <m:r>
                                <m:rPr>
                                  <m:sty m:val="p"/>
                                </m:rPr>
                                <a:rPr lang="en-US" b="0" i="0" smtClean="0">
                                  <a:solidFill>
                                    <a:schemeClr val="tx1"/>
                                  </a:solidFill>
                                  <a:latin typeface="Cambria Math"/>
                                </a:rPr>
                                <m:t>k</m:t>
                              </m:r>
                            </m:sub>
                          </m:sSub>
                        </m:e>
                      </m:d>
                      <m:r>
                        <a:rPr lang="en-US" b="0" i="0" smtClean="0">
                          <a:solidFill>
                            <a:schemeClr val="tx1"/>
                          </a:solidFill>
                          <a:latin typeface="Cambria Math"/>
                        </a:rPr>
                        <m:t>=</m:t>
                      </m:r>
                      <m:nary>
                        <m:naryPr>
                          <m:chr m:val="∑"/>
                          <m:ctrlPr>
                            <a:rPr lang="en-US" i="1" smtClean="0">
                              <a:solidFill>
                                <a:schemeClr val="tx1"/>
                              </a:solidFill>
                              <a:latin typeface="Cambria Math"/>
                            </a:rPr>
                          </m:ctrlPr>
                        </m:naryPr>
                        <m:sub>
                          <m:r>
                            <m:rPr>
                              <m:sty m:val="p"/>
                              <m:brk m:alnAt="23"/>
                            </m:rPr>
                            <a:rPr lang="en-US" b="0" i="0" smtClean="0">
                              <a:solidFill>
                                <a:schemeClr val="tx1"/>
                              </a:solidFill>
                              <a:latin typeface="Cambria Math"/>
                            </a:rPr>
                            <m:t>i</m:t>
                          </m:r>
                          <m:r>
                            <a:rPr lang="en-US" b="0" i="0" smtClean="0">
                              <a:solidFill>
                                <a:schemeClr val="tx1"/>
                              </a:solidFill>
                              <a:latin typeface="Cambria Math"/>
                            </a:rPr>
                            <m:t>=</m:t>
                          </m:r>
                          <m:r>
                            <m:rPr>
                              <m:brk m:alnAt="23"/>
                            </m:rPr>
                            <a:rPr lang="en-US" b="0" i="0" smtClean="0">
                              <a:solidFill>
                                <a:schemeClr val="tx1"/>
                              </a:solidFill>
                              <a:latin typeface="Cambria Math"/>
                            </a:rPr>
                            <m:t>1</m:t>
                          </m:r>
                        </m:sub>
                        <m:sup>
                          <m:r>
                            <m:rPr>
                              <m:sty m:val="p"/>
                            </m:rPr>
                            <a:rPr lang="en-US" b="0" i="0" smtClean="0">
                              <a:solidFill>
                                <a:schemeClr val="tx1"/>
                              </a:solidFill>
                              <a:latin typeface="Cambria Math"/>
                            </a:rPr>
                            <m:t>k</m:t>
                          </m:r>
                        </m:sup>
                        <m:e>
                          <m:sSub>
                            <m:sSubPr>
                              <m:ctrlPr>
                                <a:rPr lang="en-US" i="1" smtClean="0">
                                  <a:solidFill>
                                    <a:schemeClr val="tx1"/>
                                  </a:solidFill>
                                  <a:latin typeface="Cambria Math"/>
                                </a:rPr>
                              </m:ctrlPr>
                            </m:sSubPr>
                            <m:e>
                              <m:r>
                                <m:rPr>
                                  <m:sty m:val="p"/>
                                </m:rPr>
                                <a:rPr lang="en-US" b="0" i="0" smtClean="0">
                                  <a:solidFill>
                                    <a:schemeClr val="tx1"/>
                                  </a:solidFill>
                                  <a:latin typeface="Cambria Math"/>
                                </a:rPr>
                                <m:t>p</m:t>
                              </m:r>
                            </m:e>
                            <m:sub>
                              <m:r>
                                <m:rPr>
                                  <m:sty m:val="p"/>
                                </m:rPr>
                                <a:rPr lang="en-US" b="0" i="0" smtClean="0">
                                  <a:solidFill>
                                    <a:schemeClr val="tx1"/>
                                  </a:solidFill>
                                  <a:latin typeface="Cambria Math"/>
                                </a:rPr>
                                <m:t>i</m:t>
                              </m:r>
                            </m:sub>
                          </m:sSub>
                          <m:r>
                            <a:rPr lang="en-US" b="0" i="0" smtClean="0">
                              <a:solidFill>
                                <a:schemeClr val="tx1"/>
                              </a:solidFill>
                              <a:latin typeface="Cambria Math"/>
                            </a:rPr>
                            <m:t>∗</m:t>
                          </m:r>
                          <m:r>
                            <m:rPr>
                              <m:sty m:val="p"/>
                            </m:rPr>
                            <a:rPr lang="en-US" b="0" i="0" smtClean="0">
                              <a:solidFill>
                                <a:schemeClr val="tx1"/>
                              </a:solidFill>
                              <a:latin typeface="Cambria Math"/>
                            </a:rPr>
                            <m:t>log</m:t>
                          </m:r>
                          <m:r>
                            <a:rPr lang="en-US" b="0" i="0" smtClean="0">
                              <a:solidFill>
                                <a:schemeClr val="tx1"/>
                              </a:solidFill>
                              <a:latin typeface="Cambria Math"/>
                            </a:rPr>
                            <m:t>(</m:t>
                          </m:r>
                          <m:sSub>
                            <m:sSubPr>
                              <m:ctrlPr>
                                <a:rPr lang="en-US" i="1" smtClean="0">
                                  <a:solidFill>
                                    <a:schemeClr val="tx1"/>
                                  </a:solidFill>
                                  <a:latin typeface="Cambria Math"/>
                                </a:rPr>
                              </m:ctrlPr>
                            </m:sSubPr>
                            <m:e>
                              <m:r>
                                <m:rPr>
                                  <m:sty m:val="p"/>
                                </m:rPr>
                                <a:rPr lang="en-US" b="0" i="0" smtClean="0">
                                  <a:solidFill>
                                    <a:schemeClr val="tx1"/>
                                  </a:solidFill>
                                  <a:latin typeface="Cambria Math"/>
                                </a:rPr>
                                <m:t>p</m:t>
                              </m:r>
                            </m:e>
                            <m:sub>
                              <m:r>
                                <m:rPr>
                                  <m:sty m:val="p"/>
                                </m:rPr>
                                <a:rPr lang="en-US" b="0" i="0" smtClean="0">
                                  <a:solidFill>
                                    <a:schemeClr val="tx1"/>
                                  </a:solidFill>
                                  <a:latin typeface="Cambria Math"/>
                                </a:rPr>
                                <m:t>i</m:t>
                              </m:r>
                            </m:sub>
                          </m:sSub>
                          <m:r>
                            <a:rPr lang="en-US" b="0" i="0" smtClean="0">
                              <a:solidFill>
                                <a:schemeClr val="tx1"/>
                              </a:solidFill>
                              <a:latin typeface="Cambria Math"/>
                            </a:rPr>
                            <m:t>)</m:t>
                          </m:r>
                        </m:e>
                      </m:nary>
                    </m:oMath>
                  </m:oMathPara>
                </a14:m>
                <a:endParaRPr lang="he-IL" dirty="0" smtClean="0">
                  <a:solidFill>
                    <a:schemeClr val="tx1"/>
                  </a:solidFill>
                </a:endParaRPr>
              </a:p>
              <a:p>
                <a:r>
                  <a:rPr lang="he-IL" dirty="0" smtClean="0">
                    <a:solidFill>
                      <a:srgbClr val="FF0000"/>
                    </a:solidFill>
                  </a:rPr>
                  <a:t>עבור איזה התפלגות </a:t>
                </a:r>
                <a:r>
                  <a:rPr lang="en-US" dirty="0" smtClean="0">
                    <a:solidFill>
                      <a:srgbClr val="FF0000"/>
                    </a:solidFill>
                  </a:rPr>
                  <a:t>H</a:t>
                </a:r>
                <a:r>
                  <a:rPr lang="he-IL" dirty="0" smtClean="0">
                    <a:solidFill>
                      <a:srgbClr val="FF0000"/>
                    </a:solidFill>
                  </a:rPr>
                  <a:t> מקבלת ערך מקסימלי?</a:t>
                </a:r>
              </a:p>
              <a:p>
                <a:r>
                  <a:rPr lang="he-IL" dirty="0" smtClean="0">
                    <a:solidFill>
                      <a:srgbClr val="FF0000"/>
                    </a:solidFill>
                  </a:rPr>
                  <a:t>מתי </a:t>
                </a:r>
                <a:r>
                  <a:rPr lang="en-US" dirty="0" smtClean="0">
                    <a:solidFill>
                      <a:srgbClr val="FF0000"/>
                    </a:solidFill>
                  </a:rPr>
                  <a:t>H</a:t>
                </a:r>
                <a:r>
                  <a:rPr lang="he-IL" dirty="0" smtClean="0">
                    <a:solidFill>
                      <a:srgbClr val="FF0000"/>
                    </a:solidFill>
                  </a:rPr>
                  <a:t> מקבלת ערך מינימלי? </a:t>
                </a:r>
              </a:p>
              <a:p>
                <a:r>
                  <a:rPr lang="he-IL" dirty="0" smtClean="0">
                    <a:solidFill>
                      <a:srgbClr val="FF0000"/>
                    </a:solidFill>
                  </a:rPr>
                  <a:t>מה הערך המקסימלי של </a:t>
                </a:r>
                <a:r>
                  <a:rPr lang="en-US" dirty="0" smtClean="0">
                    <a:solidFill>
                      <a:srgbClr val="FF0000"/>
                    </a:solidFill>
                  </a:rPr>
                  <a:t>H</a:t>
                </a:r>
                <a:r>
                  <a:rPr lang="he-IL" dirty="0" smtClean="0">
                    <a:solidFill>
                      <a:srgbClr val="FF0000"/>
                    </a:solidFill>
                  </a:rPr>
                  <a:t> עבור התפלגות אחידה על </a:t>
                </a:r>
                <a:r>
                  <a:rPr lang="en-US" dirty="0" smtClean="0">
                    <a:solidFill>
                      <a:srgbClr val="FF0000"/>
                    </a:solidFill>
                  </a:rPr>
                  <a:t>k</a:t>
                </a:r>
                <a:r>
                  <a:rPr lang="he-IL" dirty="0" smtClean="0">
                    <a:solidFill>
                      <a:srgbClr val="FF0000"/>
                    </a:solidFill>
                  </a:rPr>
                  <a:t> מחלקות?</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395536" y="1628800"/>
                <a:ext cx="8229600" cy="4389120"/>
              </a:xfrm>
              <a:blipFill rotWithShape="1">
                <a:blip r:embed="rId3"/>
                <a:stretch>
                  <a:fillRect l="-74" t="-1389" r="-963"/>
                </a:stretch>
              </a:blipFill>
            </p:spPr>
            <p:txBody>
              <a:bodyPr/>
              <a:lstStyle/>
              <a:p>
                <a:r>
                  <a:rPr lang="he-IL">
                    <a:noFill/>
                  </a:rPr>
                  <a:t> </a:t>
                </a:r>
              </a:p>
            </p:txBody>
          </p:sp>
        </mc:Fallback>
      </mc:AlternateContent>
    </p:spTree>
    <p:extLst>
      <p:ext uri="{BB962C8B-B14F-4D97-AF65-F5344CB8AC3E}">
        <p14:creationId xmlns:p14="http://schemas.microsoft.com/office/powerpoint/2010/main" val="2139050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עצי החלטה – </a:t>
            </a:r>
            <a:r>
              <a:rPr lang="en-US" dirty="0" smtClean="0"/>
              <a:t>ID3</a:t>
            </a:r>
            <a:r>
              <a:rPr lang="he-IL" dirty="0" smtClean="0"/>
              <a:t>	</a:t>
            </a:r>
            <a:endParaRPr lang="he-IL" dirty="0"/>
          </a:p>
        </p:txBody>
      </p:sp>
      <p:sp>
        <p:nvSpPr>
          <p:cNvPr id="5" name="TextBox 4"/>
          <p:cNvSpPr txBox="1"/>
          <p:nvPr/>
        </p:nvSpPr>
        <p:spPr>
          <a:xfrm>
            <a:off x="1547664" y="6093296"/>
            <a:ext cx="5328592" cy="646331"/>
          </a:xfrm>
          <a:prstGeom prst="rect">
            <a:avLst/>
          </a:prstGeom>
          <a:noFill/>
        </p:spPr>
        <p:txBody>
          <a:bodyPr wrap="square" rtlCol="1">
            <a:spAutoFit/>
          </a:bodyPr>
          <a:lstStyle/>
          <a:p>
            <a:pPr algn="ctr"/>
            <a:r>
              <a:rPr lang="he-IL" b="1" dirty="0" smtClean="0">
                <a:solidFill>
                  <a:srgbClr val="FF0000"/>
                </a:solidFill>
              </a:rPr>
              <a:t>בוחרים בכל שלב </a:t>
            </a:r>
            <a:r>
              <a:rPr lang="en-US" b="1" dirty="0" smtClean="0">
                <a:solidFill>
                  <a:srgbClr val="FF0000"/>
                </a:solidFill>
              </a:rPr>
              <a:t>FEATURE</a:t>
            </a:r>
            <a:r>
              <a:rPr lang="he-IL" b="1" dirty="0" smtClean="0">
                <a:solidFill>
                  <a:srgbClr val="FF0000"/>
                </a:solidFill>
              </a:rPr>
              <a:t> שמקטין את האנטרופיה הכי הרבה</a:t>
            </a:r>
            <a:endParaRPr lang="he-IL" b="1" dirty="0">
              <a:solidFill>
                <a:srgbClr val="FF0000"/>
              </a:solidFill>
            </a:endParaRPr>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664" y="1556792"/>
            <a:ext cx="5940152" cy="4455114"/>
          </a:xfrm>
          <a:prstGeom prst="rect">
            <a:avLst/>
          </a:prstGeom>
        </p:spPr>
      </p:pic>
    </p:spTree>
    <p:extLst>
      <p:ext uri="{BB962C8B-B14F-4D97-AF65-F5344CB8AC3E}">
        <p14:creationId xmlns:p14="http://schemas.microsoft.com/office/powerpoint/2010/main" val="3006844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en-US" dirty="0" smtClean="0"/>
              <a:t>ID3</a:t>
            </a:r>
            <a:r>
              <a:rPr lang="he-IL" dirty="0" smtClean="0"/>
              <a:t> - דוגמה</a:t>
            </a:r>
            <a:endParaRPr lang="he-IL" dirty="0"/>
          </a:p>
        </p:txBody>
      </p:sp>
      <p:pic>
        <p:nvPicPr>
          <p:cNvPr id="3" name="תמונה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491" y="1682020"/>
            <a:ext cx="6278196" cy="4264139"/>
          </a:xfrm>
          <a:prstGeom prst="rect">
            <a:avLst/>
          </a:prstGeom>
        </p:spPr>
      </p:pic>
      <p:sp>
        <p:nvSpPr>
          <p:cNvPr id="4" name="TextBox 3"/>
          <p:cNvSpPr txBox="1"/>
          <p:nvPr/>
        </p:nvSpPr>
        <p:spPr>
          <a:xfrm>
            <a:off x="1763688" y="6021288"/>
            <a:ext cx="5328592" cy="369332"/>
          </a:xfrm>
          <a:prstGeom prst="rect">
            <a:avLst/>
          </a:prstGeom>
          <a:noFill/>
        </p:spPr>
        <p:txBody>
          <a:bodyPr wrap="square" rtlCol="1">
            <a:spAutoFit/>
          </a:bodyPr>
          <a:lstStyle/>
          <a:p>
            <a:pPr algn="ctr"/>
            <a:r>
              <a:rPr lang="he-IL" b="1" dirty="0" smtClean="0">
                <a:solidFill>
                  <a:srgbClr val="FF0000"/>
                </a:solidFill>
              </a:rPr>
              <a:t>איזה עץ ילמד </a:t>
            </a:r>
            <a:r>
              <a:rPr lang="en-US" b="1" dirty="0" smtClean="0">
                <a:solidFill>
                  <a:srgbClr val="FF0000"/>
                </a:solidFill>
              </a:rPr>
              <a:t>ID3</a:t>
            </a:r>
            <a:r>
              <a:rPr lang="he-IL" b="1" dirty="0" smtClean="0">
                <a:solidFill>
                  <a:srgbClr val="FF0000"/>
                </a:solidFill>
              </a:rPr>
              <a:t>?</a:t>
            </a:r>
            <a:endParaRPr lang="he-IL" b="1" dirty="0">
              <a:solidFill>
                <a:srgbClr val="FF0000"/>
              </a:solidFill>
            </a:endParaRPr>
          </a:p>
        </p:txBody>
      </p:sp>
    </p:spTree>
    <p:extLst>
      <p:ext uri="{BB962C8B-B14F-4D97-AF65-F5344CB8AC3E}">
        <p14:creationId xmlns:p14="http://schemas.microsoft.com/office/powerpoint/2010/main" val="6235570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251520" y="404664"/>
            <a:ext cx="8229600" cy="1143000"/>
          </a:xfrm>
        </p:spPr>
        <p:txBody>
          <a:bodyPr>
            <a:normAutofit/>
          </a:bodyPr>
          <a:lstStyle/>
          <a:p>
            <a:pPr algn="ctr"/>
            <a:r>
              <a:rPr lang="he-IL" dirty="0" smtClean="0"/>
              <a:t>גיזום </a:t>
            </a:r>
            <a:r>
              <a:rPr lang="en-US" dirty="0" smtClean="0"/>
              <a:t>ID3</a:t>
            </a:r>
            <a:endParaRPr lang="he-IL" dirty="0"/>
          </a:p>
        </p:txBody>
      </p:sp>
      <p:sp>
        <p:nvSpPr>
          <p:cNvPr id="3" name="מציין מיקום תוכן 2"/>
          <p:cNvSpPr>
            <a:spLocks noGrp="1"/>
          </p:cNvSpPr>
          <p:nvPr>
            <p:ph idx="1"/>
          </p:nvPr>
        </p:nvSpPr>
        <p:spPr>
          <a:xfrm>
            <a:off x="395536" y="1628800"/>
            <a:ext cx="8229600" cy="4389120"/>
          </a:xfrm>
        </p:spPr>
        <p:txBody>
          <a:bodyPr>
            <a:normAutofit fontScale="92500" lnSpcReduction="10000"/>
          </a:bodyPr>
          <a:lstStyle/>
          <a:p>
            <a:r>
              <a:rPr lang="he-IL" dirty="0" smtClean="0"/>
              <a:t>לא הגבלנו את גודל העץ ולכן יש סכנה ל- </a:t>
            </a:r>
            <a:r>
              <a:rPr lang="en-US" dirty="0" smtClean="0"/>
              <a:t>overfitting</a:t>
            </a:r>
            <a:r>
              <a:rPr lang="he-IL" dirty="0" smtClean="0"/>
              <a:t>. כפי שהוצע קודם לכן, נתגבר על כך על ידי גיזום. </a:t>
            </a:r>
          </a:p>
          <a:p>
            <a:r>
              <a:rPr lang="he-IL" b="1" u="sng" dirty="0" smtClean="0"/>
              <a:t>שתי אפשרויות לגיזום:</a:t>
            </a:r>
          </a:p>
          <a:p>
            <a:pPr lvl="1"/>
            <a:r>
              <a:rPr lang="en-US" u="sng" dirty="0" smtClean="0"/>
              <a:t>Pre-</a:t>
            </a:r>
            <a:r>
              <a:rPr lang="en-US" u="sng" dirty="0" err="1" smtClean="0"/>
              <a:t>prunning</a:t>
            </a:r>
            <a:r>
              <a:rPr lang="he-IL" dirty="0" smtClean="0"/>
              <a:t> – בכל שלב של פיצול מחליטים אם לגזום או לא. </a:t>
            </a:r>
            <a:r>
              <a:rPr lang="he-IL" b="1" dirty="0" smtClean="0">
                <a:solidFill>
                  <a:srgbClr val="FF0000"/>
                </a:solidFill>
              </a:rPr>
              <a:t>איך? בעיות?</a:t>
            </a:r>
          </a:p>
          <a:p>
            <a:pPr lvl="1"/>
            <a:endParaRPr lang="he-IL" b="1" dirty="0">
              <a:solidFill>
                <a:srgbClr val="FF0000"/>
              </a:solidFill>
            </a:endParaRPr>
          </a:p>
          <a:p>
            <a:pPr lvl="1"/>
            <a:endParaRPr lang="he-IL" b="1" dirty="0" smtClean="0">
              <a:solidFill>
                <a:srgbClr val="FF0000"/>
              </a:solidFill>
            </a:endParaRPr>
          </a:p>
          <a:p>
            <a:pPr lvl="1"/>
            <a:endParaRPr lang="he-IL" b="1" dirty="0">
              <a:solidFill>
                <a:srgbClr val="FF0000"/>
              </a:solidFill>
            </a:endParaRPr>
          </a:p>
          <a:p>
            <a:pPr lvl="1"/>
            <a:endParaRPr lang="he-IL" b="1" dirty="0" smtClean="0">
              <a:solidFill>
                <a:srgbClr val="FF0000"/>
              </a:solidFill>
            </a:endParaRPr>
          </a:p>
          <a:p>
            <a:pPr lvl="1"/>
            <a:endParaRPr lang="he-IL" b="1" dirty="0">
              <a:solidFill>
                <a:srgbClr val="FF0000"/>
              </a:solidFill>
            </a:endParaRPr>
          </a:p>
          <a:p>
            <a:pPr lvl="1"/>
            <a:r>
              <a:rPr lang="en-US" u="sng" dirty="0" smtClean="0"/>
              <a:t>Post-</a:t>
            </a:r>
            <a:r>
              <a:rPr lang="en-US" u="sng" dirty="0" err="1" smtClean="0"/>
              <a:t>prunning</a:t>
            </a:r>
            <a:r>
              <a:rPr lang="he-IL" u="sng" dirty="0" smtClean="0"/>
              <a:t> </a:t>
            </a:r>
            <a:r>
              <a:rPr lang="he-IL" dirty="0" smtClean="0"/>
              <a:t>– לומדים עץ ללא הגבלה וגוזמים אותו בסוף </a:t>
            </a:r>
            <a:r>
              <a:rPr lang="en-US" dirty="0" smtClean="0"/>
              <a:t>bottom-up</a:t>
            </a:r>
            <a:r>
              <a:rPr lang="he-IL" dirty="0" smtClean="0"/>
              <a:t>. </a:t>
            </a:r>
            <a:r>
              <a:rPr lang="he-IL" b="1" dirty="0" smtClean="0">
                <a:solidFill>
                  <a:srgbClr val="FF0000"/>
                </a:solidFill>
              </a:rPr>
              <a:t>האם הבעיה הקודמת נפתרה? מה החסרונות של שיטה זו?</a:t>
            </a: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6712" y="3501008"/>
            <a:ext cx="3360527" cy="1488972"/>
          </a:xfrm>
          <a:prstGeom prst="rect">
            <a:avLst/>
          </a:prstGeom>
        </p:spPr>
      </p:pic>
    </p:spTree>
    <p:extLst>
      <p:ext uri="{BB962C8B-B14F-4D97-AF65-F5344CB8AC3E}">
        <p14:creationId xmlns:p14="http://schemas.microsoft.com/office/powerpoint/2010/main" val="4112576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Bagging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מאוד קשה להימנע מ-</a:t>
                </a:r>
                <a:r>
                  <a:rPr lang="en-US" dirty="0" smtClean="0"/>
                  <a:t>overfitting</a:t>
                </a:r>
                <a:r>
                  <a:rPr lang="he-IL" dirty="0" smtClean="0"/>
                  <a:t> על מדגם ספציפי</a:t>
                </a:r>
              </a:p>
              <a:p>
                <a:r>
                  <a:rPr lang="he-IL" dirty="0" smtClean="0"/>
                  <a:t>אם האלגוריתם לא מוטה בשגיאות שלו אז אם נלמד ממספר מדגמים ונמצע תוצאות אז בממוצע נהיה יותר טובים.</a:t>
                </a:r>
              </a:p>
              <a:p>
                <a:r>
                  <a:rPr lang="he-IL" dirty="0" smtClean="0"/>
                  <a:t>פורמאלית: </a:t>
                </a:r>
              </a:p>
              <a:p>
                <a:pPr marL="0" indent="0">
                  <a:buNone/>
                </a:pPr>
                <a:r>
                  <a:rPr lang="he-IL" dirty="0" smtClean="0"/>
                  <a:t>במקום ללמוד ממדגם </a:t>
                </a:r>
                <a:r>
                  <a:rPr lang="en-US" dirty="0"/>
                  <a:t>S</a:t>
                </a:r>
                <a:r>
                  <a:rPr lang="he-IL" dirty="0" smtClean="0"/>
                  <a:t> היפותזה </a:t>
                </a:r>
                <a:r>
                  <a:rPr lang="en-US" dirty="0" smtClean="0"/>
                  <a:t>f</a:t>
                </a:r>
                <a:r>
                  <a:rPr lang="he-IL" dirty="0" smtClean="0"/>
                  <a:t>, נלמד ממדגמים </a:t>
                </a:r>
                <a14:m>
                  <m:oMath xmlns:m="http://schemas.openxmlformats.org/officeDocument/2006/math">
                    <m:sSub>
                      <m:sSubPr>
                        <m:ctrlPr>
                          <a:rPr lang="he-IL" i="1" smtClean="0">
                            <a:latin typeface="Cambria Math"/>
                          </a:rPr>
                        </m:ctrlPr>
                      </m:sSubPr>
                      <m:e>
                        <m:r>
                          <a:rPr lang="en-US" b="0" i="1" smtClean="0">
                            <a:latin typeface="Cambria Math"/>
                          </a:rPr>
                          <m:t>𝑆</m:t>
                        </m:r>
                      </m:e>
                      <m:sub>
                        <m:r>
                          <a:rPr lang="he-IL"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𝑆</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𝑆</m:t>
                        </m:r>
                      </m:e>
                      <m:sub>
                        <m:r>
                          <a:rPr lang="en-US" b="0" i="1" smtClean="0">
                            <a:latin typeface="Cambria Math"/>
                          </a:rPr>
                          <m:t>𝐾</m:t>
                        </m:r>
                      </m:sub>
                    </m:sSub>
                  </m:oMath>
                </a14:m>
                <a:r>
                  <a:rPr lang="en-US" dirty="0" smtClean="0"/>
                  <a:t>  </a:t>
                </a:r>
                <a:r>
                  <a:rPr lang="he-IL" dirty="0" smtClean="0"/>
                  <a:t>היפותזות </a:t>
                </a:r>
                <a14:m>
                  <m:oMath xmlns:m="http://schemas.openxmlformats.org/officeDocument/2006/math">
                    <m:sSub>
                      <m:sSubPr>
                        <m:ctrlPr>
                          <a:rPr lang="he-IL" i="1" smtClean="0">
                            <a:latin typeface="Cambria Math"/>
                          </a:rPr>
                        </m:ctrlPr>
                      </m:sSubPr>
                      <m:e>
                        <m:r>
                          <a:rPr lang="en-US" b="0" i="1" smtClean="0">
                            <a:latin typeface="Cambria Math"/>
                          </a:rPr>
                          <m:t>𝑓</m:t>
                        </m:r>
                      </m:e>
                      <m:sub>
                        <m:r>
                          <a:rPr lang="he-IL"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𝑓</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𝑓</m:t>
                        </m:r>
                      </m:e>
                      <m:sub>
                        <m:r>
                          <a:rPr lang="en-US" b="0" i="1" smtClean="0">
                            <a:latin typeface="Cambria Math"/>
                          </a:rPr>
                          <m:t>𝑁</m:t>
                        </m:r>
                      </m:sub>
                    </m:sSub>
                  </m:oMath>
                </a14:m>
                <a:r>
                  <a:rPr lang="he-IL" dirty="0" smtClean="0"/>
                  <a:t> ונפלוט את ההיפותזה </a:t>
                </a:r>
                <a14:m>
                  <m:oMath xmlns:m="http://schemas.openxmlformats.org/officeDocument/2006/math">
                    <m:f>
                      <m:fPr>
                        <m:ctrlPr>
                          <a:rPr lang="he-IL" i="1" smtClean="0">
                            <a:latin typeface="Cambria Math"/>
                          </a:rPr>
                        </m:ctrlPr>
                      </m:fPr>
                      <m:num>
                        <m:nary>
                          <m:naryPr>
                            <m:chr m:val="∑"/>
                            <m:ctrlPr>
                              <a:rPr lang="he-IL" i="1">
                                <a:latin typeface="Cambria Math"/>
                              </a:rPr>
                            </m:ctrlPr>
                          </m:naryPr>
                          <m:sub>
                            <m:r>
                              <m:rPr>
                                <m:brk m:alnAt="23"/>
                              </m:rPr>
                              <a:rPr lang="en-US" i="1">
                                <a:latin typeface="Cambria Math"/>
                              </a:rPr>
                              <m:t>𝑖</m:t>
                            </m:r>
                            <m:r>
                              <m:rPr>
                                <m:brk m:alnAt="23"/>
                              </m:rPr>
                              <a:rPr lang="en-US" i="1">
                                <a:latin typeface="Cambria Math"/>
                              </a:rPr>
                              <m:t>=</m:t>
                            </m:r>
                            <m:r>
                              <m:rPr>
                                <m:brk m:alnAt="23"/>
                              </m:rPr>
                              <a:rPr lang="en-US" i="1">
                                <a:latin typeface="Cambria Math"/>
                              </a:rPr>
                              <m:t>1</m:t>
                            </m:r>
                          </m:sub>
                          <m:sup>
                            <m:r>
                              <a:rPr lang="en-US" i="1">
                                <a:latin typeface="Cambria Math"/>
                              </a:rPr>
                              <m:t>𝑖</m:t>
                            </m:r>
                            <m:r>
                              <a:rPr lang="en-US" i="1">
                                <a:latin typeface="Cambria Math"/>
                              </a:rPr>
                              <m:t>=</m:t>
                            </m:r>
                            <m:r>
                              <a:rPr lang="en-US" b="0" i="1" smtClean="0">
                                <a:latin typeface="Cambria Math"/>
                              </a:rPr>
                              <m:t>𝐾</m:t>
                            </m:r>
                          </m:sup>
                          <m:e>
                            <m:sSub>
                              <m:sSubPr>
                                <m:ctrlPr>
                                  <a:rPr lang="he-IL" i="1">
                                    <a:latin typeface="Cambria Math"/>
                                  </a:rPr>
                                </m:ctrlPr>
                              </m:sSubPr>
                              <m:e>
                                <m:r>
                                  <a:rPr lang="en-US" i="1">
                                    <a:latin typeface="Cambria Math"/>
                                  </a:rPr>
                                  <m:t>𝑓</m:t>
                                </m:r>
                              </m:e>
                              <m:sub>
                                <m:r>
                                  <a:rPr lang="en-US" i="1">
                                    <a:latin typeface="Cambria Math"/>
                                  </a:rPr>
                                  <m:t>𝑖</m:t>
                                </m:r>
                              </m:sub>
                            </m:sSub>
                          </m:e>
                        </m:nary>
                      </m:num>
                      <m:den>
                        <m:r>
                          <a:rPr lang="en-US" b="0" i="1" smtClean="0">
                            <a:latin typeface="Cambria Math"/>
                          </a:rPr>
                          <m:t>𝐾</m:t>
                        </m:r>
                      </m:den>
                    </m:f>
                  </m:oMath>
                </a14:m>
                <a:endParaRPr lang="he-IL" dirty="0" smtClean="0"/>
              </a:p>
              <a:p>
                <a:pPr marL="0" indent="0" algn="ctr">
                  <a:buNone/>
                </a:pPr>
                <a:r>
                  <a:rPr lang="he-IL" b="1" dirty="0" smtClean="0">
                    <a:solidFill>
                      <a:srgbClr val="FF0000"/>
                    </a:solidFill>
                  </a:rPr>
                  <a:t>איזה היפותזה נפלוט במקרה של בעיית קלסיפיקציה?</a:t>
                </a:r>
              </a:p>
              <a:p>
                <a:r>
                  <a:rPr lang="he-IL" b="1" dirty="0">
                    <a:solidFill>
                      <a:srgbClr val="FF0000"/>
                    </a:solidFill>
                  </a:rPr>
                  <a:t> </a:t>
                </a:r>
                <a:r>
                  <a:rPr lang="he-IL" dirty="0" smtClean="0"/>
                  <a:t>אבל איך נשיג </a:t>
                </a:r>
                <a:r>
                  <a:rPr lang="en-US" dirty="0" smtClean="0"/>
                  <a:t>K</a:t>
                </a:r>
                <a:r>
                  <a:rPr lang="he-IL" dirty="0" smtClean="0"/>
                  <a:t> מדגמים שונים אם יש לנו רק מדגם אימון אחד? התשובה- </a:t>
                </a:r>
                <a:r>
                  <a:rPr lang="en-US" dirty="0" smtClean="0"/>
                  <a:t>…bootstrapping</a:t>
                </a:r>
                <a:endParaRPr lang="he-IL"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l="-741" t="-1389" r="-1333" b="-1806"/>
                </a:stretch>
              </a:blipFill>
            </p:spPr>
            <p:txBody>
              <a:bodyPr/>
              <a:lstStyle/>
              <a:p>
                <a:r>
                  <a:rPr lang="he-IL">
                    <a:noFill/>
                  </a:rPr>
                  <a:t> </a:t>
                </a:r>
              </a:p>
            </p:txBody>
          </p:sp>
        </mc:Fallback>
      </mc:AlternateContent>
    </p:spTree>
    <p:extLst>
      <p:ext uri="{BB962C8B-B14F-4D97-AF65-F5344CB8AC3E}">
        <p14:creationId xmlns:p14="http://schemas.microsoft.com/office/powerpoint/2010/main" val="3380370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סוגי בעיות בלמידה מונחית</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3688" y="1844824"/>
            <a:ext cx="5276518" cy="3957389"/>
          </a:xfrm>
        </p:spPr>
      </p:pic>
      <p:sp>
        <p:nvSpPr>
          <p:cNvPr id="6" name="TextBox 5"/>
          <p:cNvSpPr txBox="1"/>
          <p:nvPr/>
        </p:nvSpPr>
        <p:spPr>
          <a:xfrm>
            <a:off x="2267744" y="5949823"/>
            <a:ext cx="4032448" cy="369332"/>
          </a:xfrm>
          <a:prstGeom prst="rect">
            <a:avLst/>
          </a:prstGeom>
          <a:noFill/>
        </p:spPr>
        <p:txBody>
          <a:bodyPr wrap="square" rtlCol="1">
            <a:spAutoFit/>
          </a:bodyPr>
          <a:lstStyle/>
          <a:p>
            <a:pPr algn="ctr"/>
            <a:r>
              <a:rPr lang="he-IL" dirty="0" smtClean="0"/>
              <a:t>בנוסף ישנן בעיות פרדיקציה</a:t>
            </a:r>
            <a:endParaRPr lang="he-IL" dirty="0"/>
          </a:p>
        </p:txBody>
      </p:sp>
    </p:spTree>
    <p:extLst>
      <p:ext uri="{BB962C8B-B14F-4D97-AF65-F5344CB8AC3E}">
        <p14:creationId xmlns:p14="http://schemas.microsoft.com/office/powerpoint/2010/main" val="292618902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Bootstrapping</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קלט: מדגם אימון </a:t>
                </a:r>
                <a:r>
                  <a:rPr lang="en-US" dirty="0" smtClean="0"/>
                  <a:t>S</a:t>
                </a:r>
                <a:r>
                  <a:rPr lang="he-IL" dirty="0" smtClean="0"/>
                  <a:t> בגודל </a:t>
                </a:r>
                <a:r>
                  <a:rPr lang="en-US" dirty="0" smtClean="0"/>
                  <a:t>N</a:t>
                </a:r>
              </a:p>
              <a:p>
                <a:r>
                  <a:rPr lang="he-IL" dirty="0" smtClean="0"/>
                  <a:t>פלט: </a:t>
                </a:r>
                <a:r>
                  <a:rPr lang="en-US" dirty="0" smtClean="0"/>
                  <a:t>K</a:t>
                </a:r>
                <a:r>
                  <a:rPr lang="he-IL" dirty="0" smtClean="0"/>
                  <a:t> מדגמי אימון </a:t>
                </a:r>
                <a14:m>
                  <m:oMath xmlns:m="http://schemas.openxmlformats.org/officeDocument/2006/math">
                    <m:sSub>
                      <m:sSubPr>
                        <m:ctrlPr>
                          <a:rPr lang="he-IL" i="1">
                            <a:latin typeface="Cambria Math"/>
                          </a:rPr>
                        </m:ctrlPr>
                      </m:sSubPr>
                      <m:e>
                        <m:r>
                          <a:rPr lang="en-US" i="1">
                            <a:latin typeface="Cambria Math"/>
                          </a:rPr>
                          <m:t>𝑆</m:t>
                        </m:r>
                      </m:e>
                      <m:sub>
                        <m:r>
                          <a:rPr lang="he-IL" i="1">
                            <a:latin typeface="Cambria Math"/>
                          </a:rPr>
                          <m:t>1</m:t>
                        </m:r>
                      </m:sub>
                    </m:sSub>
                    <m:r>
                      <a:rPr lang="en-US" i="1">
                        <a:latin typeface="Cambria Math"/>
                      </a:rPr>
                      <m:t>,</m:t>
                    </m:r>
                    <m:sSub>
                      <m:sSubPr>
                        <m:ctrlPr>
                          <a:rPr lang="en-US" i="1">
                            <a:latin typeface="Cambria Math"/>
                          </a:rPr>
                        </m:ctrlPr>
                      </m:sSubPr>
                      <m:e>
                        <m:r>
                          <a:rPr lang="en-US" i="1">
                            <a:latin typeface="Cambria Math"/>
                          </a:rPr>
                          <m:t>𝑆</m:t>
                        </m:r>
                      </m:e>
                      <m:sub>
                        <m:r>
                          <a:rPr lang="en-US" i="1">
                            <a:latin typeface="Cambria Math"/>
                          </a:rPr>
                          <m:t>2</m:t>
                        </m:r>
                      </m:sub>
                    </m:sSub>
                    <m:r>
                      <a:rPr lang="en-US" i="1">
                        <a:latin typeface="Cambria Math"/>
                      </a:rPr>
                      <m:t>,…,</m:t>
                    </m:r>
                    <m:sSub>
                      <m:sSubPr>
                        <m:ctrlPr>
                          <a:rPr lang="en-US" i="1">
                            <a:latin typeface="Cambria Math"/>
                          </a:rPr>
                        </m:ctrlPr>
                      </m:sSubPr>
                      <m:e>
                        <m:r>
                          <a:rPr lang="en-US" i="1">
                            <a:latin typeface="Cambria Math"/>
                          </a:rPr>
                          <m:t>𝑆</m:t>
                        </m:r>
                      </m:e>
                      <m:sub>
                        <m:r>
                          <a:rPr lang="en-US" i="1">
                            <a:latin typeface="Cambria Math"/>
                          </a:rPr>
                          <m:t>𝐾</m:t>
                        </m:r>
                      </m:sub>
                    </m:sSub>
                  </m:oMath>
                </a14:m>
                <a:r>
                  <a:rPr lang="he-IL" dirty="0" smtClean="0"/>
                  <a:t> בגודל </a:t>
                </a:r>
                <a:r>
                  <a:rPr lang="en-US" dirty="0" smtClean="0"/>
                  <a:t>N</a:t>
                </a:r>
                <a:r>
                  <a:rPr lang="he-IL" dirty="0" smtClean="0"/>
                  <a:t> כל אחד</a:t>
                </a:r>
              </a:p>
              <a:p>
                <a:r>
                  <a:rPr lang="he-IL" dirty="0" smtClean="0"/>
                  <a:t>נחשב מדגם </a:t>
                </a:r>
                <a14:m>
                  <m:oMath xmlns:m="http://schemas.openxmlformats.org/officeDocument/2006/math">
                    <m:sSub>
                      <m:sSubPr>
                        <m:ctrlPr>
                          <a:rPr lang="he-IL" i="1" smtClean="0">
                            <a:latin typeface="Cambria Math"/>
                          </a:rPr>
                        </m:ctrlPr>
                      </m:sSubPr>
                      <m:e>
                        <m:r>
                          <a:rPr lang="en-US" b="0" i="1" smtClean="0">
                            <a:latin typeface="Cambria Math"/>
                          </a:rPr>
                          <m:t>𝑆</m:t>
                        </m:r>
                      </m:e>
                      <m:sub>
                        <m:r>
                          <a:rPr lang="en-US" b="0" i="1" smtClean="0">
                            <a:latin typeface="Cambria Math"/>
                          </a:rPr>
                          <m:t>𝑖</m:t>
                        </m:r>
                      </m:sub>
                    </m:sSub>
                  </m:oMath>
                </a14:m>
                <a:r>
                  <a:rPr lang="he-IL" dirty="0" smtClean="0"/>
                  <a:t> ע"י הגרלת </a:t>
                </a:r>
                <a:r>
                  <a:rPr lang="en-US" dirty="0" smtClean="0"/>
                  <a:t>N</a:t>
                </a:r>
                <a:r>
                  <a:rPr lang="he-IL" dirty="0" smtClean="0"/>
                  <a:t> איברים מתוך </a:t>
                </a:r>
                <a:r>
                  <a:rPr lang="en-US" dirty="0" smtClean="0"/>
                  <a:t>S</a:t>
                </a:r>
                <a:r>
                  <a:rPr lang="he-IL" dirty="0" smtClean="0"/>
                  <a:t> </a:t>
                </a:r>
                <a:r>
                  <a:rPr lang="he-IL" b="1" dirty="0" smtClean="0"/>
                  <a:t>עם חזרות.</a:t>
                </a:r>
              </a:p>
              <a:p>
                <a:r>
                  <a:rPr lang="he-IL" b="1" dirty="0" smtClean="0">
                    <a:solidFill>
                      <a:srgbClr val="FF0000"/>
                    </a:solidFill>
                  </a:rPr>
                  <a:t>עבור רשומה </a:t>
                </a:r>
                <a:r>
                  <a:rPr lang="en-US" b="1" dirty="0" smtClean="0">
                    <a:solidFill>
                      <a:srgbClr val="FF0000"/>
                    </a:solidFill>
                  </a:rPr>
                  <a:t>x</a:t>
                </a:r>
                <a:r>
                  <a:rPr lang="he-IL" b="1" dirty="0" smtClean="0">
                    <a:solidFill>
                      <a:srgbClr val="FF0000"/>
                    </a:solidFill>
                  </a:rPr>
                  <a:t> ב-</a:t>
                </a:r>
                <a:r>
                  <a:rPr lang="en-US" b="1" dirty="0" smtClean="0">
                    <a:solidFill>
                      <a:srgbClr val="FF0000"/>
                    </a:solidFill>
                  </a:rPr>
                  <a:t>S</a:t>
                </a:r>
                <a:r>
                  <a:rPr lang="he-IL" b="1" dirty="0" smtClean="0">
                    <a:solidFill>
                      <a:srgbClr val="FF0000"/>
                    </a:solidFill>
                  </a:rPr>
                  <a:t>, בכמה מדגמים </a:t>
                </a:r>
                <a:r>
                  <a:rPr lang="en-US" b="1" dirty="0" smtClean="0">
                    <a:solidFill>
                      <a:srgbClr val="FF0000"/>
                    </a:solidFill>
                  </a:rPr>
                  <a:t>x</a:t>
                </a:r>
                <a:r>
                  <a:rPr lang="he-IL" b="1" dirty="0" smtClean="0">
                    <a:solidFill>
                      <a:srgbClr val="FF0000"/>
                    </a:solidFill>
                  </a:rPr>
                  <a:t> לא הופיעה בתוחלת?</a:t>
                </a:r>
              </a:p>
              <a:p>
                <a:r>
                  <a:rPr lang="he-IL" dirty="0" smtClean="0"/>
                  <a:t>מסקנה מהתרגיל הקודם הוא שניתן להעריך שגיאה של המודל הממוצע שהוגדר בשקף הקודם ביעילות ללא צורך בפרוצדורה נוספת. הערכה זו נקראת </a:t>
                </a:r>
                <a:r>
                  <a:rPr lang="en-US" b="1" dirty="0" smtClean="0"/>
                  <a:t>OUT OF BAG VALIDATION</a:t>
                </a:r>
                <a:r>
                  <a:rPr lang="he-IL" b="1" dirty="0" smtClean="0"/>
                  <a:t> (</a:t>
                </a:r>
                <a:r>
                  <a:rPr lang="en-US" b="1" dirty="0" smtClean="0"/>
                  <a:t>OOBG</a:t>
                </a:r>
                <a:r>
                  <a:rPr lang="he-IL" b="1" dirty="0" smtClean="0"/>
                  <a:t>)</a:t>
                </a:r>
                <a:endParaRPr lang="he-IL" b="1"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389" r="-963"/>
                </a:stretch>
              </a:blipFill>
            </p:spPr>
            <p:txBody>
              <a:bodyPr/>
              <a:lstStyle/>
              <a:p>
                <a:r>
                  <a:rPr lang="he-IL">
                    <a:noFill/>
                  </a:rPr>
                  <a:t> </a:t>
                </a:r>
              </a:p>
            </p:txBody>
          </p:sp>
        </mc:Fallback>
      </mc:AlternateContent>
    </p:spTree>
    <p:extLst>
      <p:ext uri="{BB962C8B-B14F-4D97-AF65-F5344CB8AC3E}">
        <p14:creationId xmlns:p14="http://schemas.microsoft.com/office/powerpoint/2010/main" val="355781655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Random forest</a:t>
            </a:r>
            <a:endParaRPr lang="he-IL" dirty="0"/>
          </a:p>
        </p:txBody>
      </p:sp>
      <p:sp>
        <p:nvSpPr>
          <p:cNvPr id="3" name="מציין מיקום תוכן 2"/>
          <p:cNvSpPr>
            <a:spLocks noGrp="1"/>
          </p:cNvSpPr>
          <p:nvPr>
            <p:ph idx="1"/>
          </p:nvPr>
        </p:nvSpPr>
        <p:spPr/>
        <p:txBody>
          <a:bodyPr/>
          <a:lstStyle/>
          <a:p>
            <a:r>
              <a:rPr lang="he-IL" dirty="0" smtClean="0"/>
              <a:t>המוטיבציה ל- </a:t>
            </a:r>
            <a:r>
              <a:rPr lang="en-US" dirty="0" smtClean="0"/>
              <a:t>BAGGING</a:t>
            </a:r>
            <a:r>
              <a:rPr lang="he-IL" dirty="0" smtClean="0"/>
              <a:t> היא ללמוד כמה שיותר היפותזות </a:t>
            </a:r>
            <a:r>
              <a:rPr lang="he-IL" b="1" u="sng" dirty="0" smtClean="0"/>
              <a:t>שונות זו מזו </a:t>
            </a:r>
            <a:r>
              <a:rPr lang="he-IL" dirty="0" smtClean="0"/>
              <a:t>שבממוצע החיזוי שלהם יהיה נכון </a:t>
            </a:r>
          </a:p>
          <a:p>
            <a:r>
              <a:rPr lang="en-US" dirty="0" smtClean="0"/>
              <a:t>RANDOM FOREST</a:t>
            </a:r>
            <a:r>
              <a:rPr lang="he-IL" dirty="0" smtClean="0"/>
              <a:t> הוא למעשה</a:t>
            </a:r>
            <a:r>
              <a:rPr lang="he-IL" dirty="0"/>
              <a:t> </a:t>
            </a:r>
            <a:r>
              <a:rPr lang="he-IL" dirty="0" smtClean="0"/>
              <a:t>שדרוג של </a:t>
            </a:r>
            <a:r>
              <a:rPr lang="en-US" dirty="0" smtClean="0"/>
              <a:t>BAGGING</a:t>
            </a:r>
            <a:r>
              <a:rPr lang="he-IL" dirty="0" smtClean="0"/>
              <a:t> כאשר אלגוריתם הלמידה איתו לומדים הוא </a:t>
            </a:r>
            <a:r>
              <a:rPr lang="en-US" dirty="0" smtClean="0"/>
              <a:t>id3</a:t>
            </a:r>
            <a:endParaRPr lang="he-IL" dirty="0" smtClean="0"/>
          </a:p>
          <a:p>
            <a:r>
              <a:rPr lang="he-IL" dirty="0" smtClean="0"/>
              <a:t>למידה עם </a:t>
            </a:r>
            <a:r>
              <a:rPr lang="en-US" dirty="0" smtClean="0"/>
              <a:t>ID3</a:t>
            </a:r>
            <a:r>
              <a:rPr lang="he-IL" dirty="0" smtClean="0"/>
              <a:t> על כל מדגם יוצרת היפותזות קורלטיביות</a:t>
            </a:r>
          </a:p>
          <a:p>
            <a:r>
              <a:rPr lang="he-IL" dirty="0" smtClean="0"/>
              <a:t>כדי לבטל קורלציה וליצור שונות גדולה בין היפותזות בכל שלב בלמידת העץ מגבילים את אוסף ה-</a:t>
            </a:r>
            <a:r>
              <a:rPr lang="en-US" dirty="0" smtClean="0"/>
              <a:t>features</a:t>
            </a:r>
            <a:r>
              <a:rPr lang="he-IL" dirty="0" smtClean="0"/>
              <a:t> לפיצול.</a:t>
            </a:r>
          </a:p>
          <a:p>
            <a:r>
              <a:rPr lang="he-IL" b="1" dirty="0" smtClean="0"/>
              <a:t>אחד מהאלגוריתמים הטובים והנפוצים ביותר בתעשייה כיום!!!</a:t>
            </a:r>
            <a:endParaRPr lang="he-IL" b="1" dirty="0"/>
          </a:p>
        </p:txBody>
      </p:sp>
    </p:spTree>
    <p:extLst>
      <p:ext uri="{BB962C8B-B14F-4D97-AF65-F5344CB8AC3E}">
        <p14:creationId xmlns:p14="http://schemas.microsoft.com/office/powerpoint/2010/main" val="496283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boosting</a:t>
            </a:r>
            <a:endParaRPr lang="he-IL" dirty="0"/>
          </a:p>
        </p:txBody>
      </p:sp>
      <p:sp>
        <p:nvSpPr>
          <p:cNvPr id="3" name="מציין מיקום תוכן 2"/>
          <p:cNvSpPr>
            <a:spLocks noGrp="1"/>
          </p:cNvSpPr>
          <p:nvPr>
            <p:ph idx="1"/>
          </p:nvPr>
        </p:nvSpPr>
        <p:spPr/>
        <p:txBody>
          <a:bodyPr>
            <a:normAutofit lnSpcReduction="10000"/>
          </a:bodyPr>
          <a:lstStyle/>
          <a:p>
            <a:r>
              <a:rPr lang="he-IL" dirty="0" smtClean="0"/>
              <a:t>ניתן לקחת מספר לומדים חלשים (שכל אחד מסוגל לחזות על קצת יותר טוב מהטלת מטבע) ולהפוך אותם ללומד חזק.</a:t>
            </a:r>
          </a:p>
          <a:p>
            <a:pPr marL="0" indent="0">
              <a:buNone/>
            </a:pPr>
            <a:endParaRPr lang="he-IL" dirty="0" smtClean="0"/>
          </a:p>
          <a:p>
            <a:r>
              <a:rPr lang="he-IL" dirty="0" smtClean="0"/>
              <a:t>שיטה זו יכולה מאחורי הקלעים לעבוד עם כל אלגוריתם למידה. נציג אלגוריתם אחד ממשפחה זו והוא </a:t>
            </a:r>
            <a:r>
              <a:rPr lang="en-US" dirty="0" smtClean="0"/>
              <a:t>adaboost</a:t>
            </a:r>
            <a:r>
              <a:rPr lang="he-IL" dirty="0" smtClean="0"/>
              <a:t>.</a:t>
            </a:r>
          </a:p>
          <a:p>
            <a:pPr marL="0" indent="0">
              <a:buNone/>
            </a:pPr>
            <a:endParaRPr lang="he-IL" dirty="0" smtClean="0"/>
          </a:p>
          <a:p>
            <a:r>
              <a:rPr lang="he-IL" dirty="0" smtClean="0"/>
              <a:t>השימוש הנפוץ ביותר לשיטה זו הוא עם </a:t>
            </a:r>
            <a:r>
              <a:rPr lang="en-US" dirty="0" smtClean="0"/>
              <a:t>decision stamps</a:t>
            </a:r>
            <a:r>
              <a:rPr lang="he-IL" dirty="0" smtClean="0"/>
              <a:t>.</a:t>
            </a:r>
          </a:p>
          <a:p>
            <a:endParaRPr lang="he-IL" dirty="0"/>
          </a:p>
          <a:p>
            <a:r>
              <a:rPr lang="he-IL" dirty="0" smtClean="0"/>
              <a:t>הרעיון הכללי: להתרכז בכל שלב בדוגמאות שנכשלנו בהם בשלבים הקודמים.</a:t>
            </a:r>
            <a:endParaRPr lang="he-IL" dirty="0"/>
          </a:p>
        </p:txBody>
      </p:sp>
    </p:spTree>
    <p:extLst>
      <p:ext uri="{BB962C8B-B14F-4D97-AF65-F5344CB8AC3E}">
        <p14:creationId xmlns:p14="http://schemas.microsoft.com/office/powerpoint/2010/main" val="1210057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332656"/>
            <a:ext cx="8229600" cy="1143000"/>
          </a:xfrm>
        </p:spPr>
        <p:txBody>
          <a:bodyPr/>
          <a:lstStyle/>
          <a:p>
            <a:pPr algn="ctr"/>
            <a:r>
              <a:rPr lang="en-US" dirty="0" smtClean="0"/>
              <a:t>adaboost- regression</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19672" y="1556792"/>
            <a:ext cx="5866832" cy="4196462"/>
          </a:xfrm>
        </p:spPr>
      </p:pic>
      <mc:AlternateContent xmlns:mc="http://schemas.openxmlformats.org/markup-compatibility/2006">
        <mc:Choice xmlns:a14="http://schemas.microsoft.com/office/drawing/2010/main" Requires="a14">
          <p:sp>
            <p:nvSpPr>
              <p:cNvPr id="5" name="TextBox 4"/>
              <p:cNvSpPr txBox="1"/>
              <p:nvPr/>
            </p:nvSpPr>
            <p:spPr>
              <a:xfrm>
                <a:off x="1475656" y="5877271"/>
                <a:ext cx="6408712" cy="646331"/>
              </a:xfrm>
              <a:prstGeom prst="rect">
                <a:avLst/>
              </a:prstGeom>
              <a:noFill/>
            </p:spPr>
            <p:txBody>
              <a:bodyPr wrap="square" rtlCol="1">
                <a:spAutoFit/>
              </a:bodyPr>
              <a:lstStyle/>
              <a:p>
                <a:pPr algn="ctr"/>
                <a:r>
                  <a:rPr lang="he-IL" b="1" dirty="0" smtClean="0">
                    <a:solidFill>
                      <a:srgbClr val="FF0000"/>
                    </a:solidFill>
                  </a:rPr>
                  <a:t>איך משפיע </a:t>
                </a:r>
                <a14:m>
                  <m:oMath xmlns:m="http://schemas.openxmlformats.org/officeDocument/2006/math">
                    <m:r>
                      <a:rPr lang="he-IL" b="1" i="0" smtClean="0">
                        <a:solidFill>
                          <a:srgbClr val="FF0000"/>
                        </a:solidFill>
                        <a:latin typeface="Cambria Math"/>
                        <a:ea typeface="Cambria Math"/>
                      </a:rPr>
                      <m:t> </m:t>
                    </m:r>
                    <m:r>
                      <a:rPr lang="he-IL" b="1" i="1" smtClean="0">
                        <a:solidFill>
                          <a:srgbClr val="FF0000"/>
                        </a:solidFill>
                        <a:latin typeface="Cambria Math"/>
                        <a:ea typeface="Cambria Math"/>
                      </a:rPr>
                      <m:t>𝝀</m:t>
                    </m:r>
                  </m:oMath>
                </a14:m>
                <a:r>
                  <a:rPr lang="he-IL" b="1" dirty="0" smtClean="0">
                    <a:solidFill>
                      <a:srgbClr val="FF0000"/>
                    </a:solidFill>
                  </a:rPr>
                  <a:t>על תהליך הלמידה?</a:t>
                </a:r>
              </a:p>
              <a:p>
                <a:pPr algn="ctr"/>
                <a:r>
                  <a:rPr lang="he-IL" b="1" dirty="0" smtClean="0">
                    <a:solidFill>
                      <a:srgbClr val="FF0000"/>
                    </a:solidFill>
                  </a:rPr>
                  <a:t>האם יש סכנה ל-</a:t>
                </a:r>
                <a:r>
                  <a:rPr lang="en-US" b="1" dirty="0" smtClean="0">
                    <a:solidFill>
                      <a:srgbClr val="FF0000"/>
                    </a:solidFill>
                  </a:rPr>
                  <a:t>overfitting</a:t>
                </a:r>
                <a:r>
                  <a:rPr lang="he-IL" b="1" dirty="0" smtClean="0">
                    <a:solidFill>
                      <a:srgbClr val="FF0000"/>
                    </a:solidFill>
                  </a:rPr>
                  <a:t>? איפה?</a:t>
                </a:r>
                <a:endParaRPr lang="he-IL" b="1" dirty="0">
                  <a:solidFill>
                    <a:srgbClr val="FF0000"/>
                  </a:solidFill>
                </a:endParaRPr>
              </a:p>
            </p:txBody>
          </p:sp>
        </mc:Choice>
        <mc:Fallback>
          <p:sp>
            <p:nvSpPr>
              <p:cNvPr id="5" name="TextBox 4"/>
              <p:cNvSpPr txBox="1">
                <a:spLocks noRot="1" noChangeAspect="1" noMove="1" noResize="1" noEditPoints="1" noAdjustHandles="1" noChangeArrowheads="1" noChangeShapeType="1" noTextEdit="1"/>
              </p:cNvSpPr>
              <p:nvPr/>
            </p:nvSpPr>
            <p:spPr>
              <a:xfrm>
                <a:off x="1475656" y="5877271"/>
                <a:ext cx="6408712" cy="646331"/>
              </a:xfrm>
              <a:prstGeom prst="rect">
                <a:avLst/>
              </a:prstGeom>
              <a:blipFill rotWithShape="1">
                <a:blip r:embed="rId4"/>
                <a:stretch>
                  <a:fillRect t="-4717" b="-14151"/>
                </a:stretch>
              </a:blipFill>
            </p:spPr>
            <p:txBody>
              <a:bodyPr/>
              <a:lstStyle/>
              <a:p>
                <a:r>
                  <a:rPr lang="he-IL">
                    <a:noFill/>
                  </a:rPr>
                  <a:t> </a:t>
                </a:r>
              </a:p>
            </p:txBody>
          </p:sp>
        </mc:Fallback>
      </mc:AlternateContent>
    </p:spTree>
    <p:extLst>
      <p:ext uri="{BB962C8B-B14F-4D97-AF65-F5344CB8AC3E}">
        <p14:creationId xmlns:p14="http://schemas.microsoft.com/office/powerpoint/2010/main" val="3108217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332656"/>
            <a:ext cx="8229600" cy="1143000"/>
          </a:xfrm>
        </p:spPr>
        <p:txBody>
          <a:bodyPr/>
          <a:lstStyle/>
          <a:p>
            <a:pPr algn="ctr"/>
            <a:r>
              <a:rPr lang="en-US" dirty="0" smtClean="0"/>
              <a:t>adaboost- classification</a:t>
            </a:r>
            <a:endParaRPr lang="he-IL" dirty="0"/>
          </a:p>
        </p:txBody>
      </p:sp>
      <p:pic>
        <p:nvPicPr>
          <p:cNvPr id="6" name="מציין מיקום תוכן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3768" y="1484784"/>
            <a:ext cx="4176464" cy="5147114"/>
          </a:xfrm>
        </p:spPr>
      </p:pic>
    </p:spTree>
    <p:extLst>
      <p:ext uri="{BB962C8B-B14F-4D97-AF65-F5344CB8AC3E}">
        <p14:creationId xmlns:p14="http://schemas.microsoft.com/office/powerpoint/2010/main" val="673950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332656"/>
            <a:ext cx="8229600" cy="1143000"/>
          </a:xfrm>
        </p:spPr>
        <p:txBody>
          <a:bodyPr/>
          <a:lstStyle/>
          <a:p>
            <a:pPr algn="ctr"/>
            <a:r>
              <a:rPr lang="he-IL" dirty="0" smtClean="0"/>
              <a:t>השוואת מודלי </a:t>
            </a:r>
            <a:r>
              <a:rPr lang="en-US" dirty="0" smtClean="0"/>
              <a:t>ENSEMBLE</a:t>
            </a:r>
            <a:endParaRPr lang="he-IL" dirty="0"/>
          </a:p>
        </p:txBody>
      </p:sp>
      <p:pic>
        <p:nvPicPr>
          <p:cNvPr id="6" name="מציין מיקום תוכן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3688" y="1772816"/>
            <a:ext cx="5821644" cy="3774896"/>
          </a:xfrm>
        </p:spPr>
      </p:pic>
      <p:sp>
        <p:nvSpPr>
          <p:cNvPr id="7" name="TextBox 6"/>
          <p:cNvSpPr txBox="1"/>
          <p:nvPr/>
        </p:nvSpPr>
        <p:spPr>
          <a:xfrm>
            <a:off x="1979712" y="5733256"/>
            <a:ext cx="5544616" cy="646331"/>
          </a:xfrm>
          <a:prstGeom prst="rect">
            <a:avLst/>
          </a:prstGeom>
          <a:noFill/>
        </p:spPr>
        <p:txBody>
          <a:bodyPr wrap="square" rtlCol="1">
            <a:spAutoFit/>
          </a:bodyPr>
          <a:lstStyle/>
          <a:p>
            <a:pPr algn="ctr"/>
            <a:r>
              <a:rPr lang="he-IL" b="1" dirty="0" smtClean="0"/>
              <a:t>מה היתרונות והחסרונות של אלגוריתמי </a:t>
            </a:r>
            <a:r>
              <a:rPr lang="en-US" b="1" dirty="0" smtClean="0"/>
              <a:t>BOOSTING </a:t>
            </a:r>
            <a:r>
              <a:rPr lang="he-IL" b="1" dirty="0" smtClean="0"/>
              <a:t> על </a:t>
            </a:r>
            <a:r>
              <a:rPr lang="en-US" b="1" dirty="0" smtClean="0"/>
              <a:t>RANDOM FOREST</a:t>
            </a:r>
            <a:r>
              <a:rPr lang="he-IL" b="1" dirty="0" smtClean="0"/>
              <a:t>?</a:t>
            </a:r>
            <a:endParaRPr lang="he-IL" b="1" dirty="0"/>
          </a:p>
        </p:txBody>
      </p:sp>
    </p:spTree>
    <p:extLst>
      <p:ext uri="{BB962C8B-B14F-4D97-AF65-F5344CB8AC3E}">
        <p14:creationId xmlns:p14="http://schemas.microsoft.com/office/powerpoint/2010/main" val="1117600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Naïve bayes</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אחד הגישות הישירות היא לחזות על הדוגמה </a:t>
                </a:r>
                <a14:m>
                  <m:oMath xmlns:m="http://schemas.openxmlformats.org/officeDocument/2006/math">
                    <m:sSub>
                      <m:sSubPr>
                        <m:ctrlPr>
                          <a:rPr lang="en-US" i="1">
                            <a:latin typeface="Cambria Math"/>
                          </a:rPr>
                        </m:ctrlPr>
                      </m:sSubPr>
                      <m:e>
                        <m:r>
                          <a:rPr lang="en-US" i="1">
                            <a:latin typeface="Cambria Math"/>
                          </a:rPr>
                          <m:t>𝑥</m:t>
                        </m:r>
                      </m:e>
                      <m:sub>
                        <m:r>
                          <a:rPr lang="en-US" i="1">
                            <a:latin typeface="Cambria Math"/>
                          </a:rPr>
                          <m:t>1</m:t>
                        </m:r>
                      </m:sub>
                    </m:sSub>
                    <m:r>
                      <a:rPr lang="en-US" i="1">
                        <a:latin typeface="Cambria Math"/>
                      </a:rPr>
                      <m:t>,…,</m:t>
                    </m:r>
                    <m:sSub>
                      <m:sSubPr>
                        <m:ctrlPr>
                          <a:rPr lang="en-US" i="1">
                            <a:latin typeface="Cambria Math"/>
                          </a:rPr>
                        </m:ctrlPr>
                      </m:sSubPr>
                      <m:e>
                        <m:r>
                          <a:rPr lang="en-US" i="1">
                            <a:latin typeface="Cambria Math"/>
                          </a:rPr>
                          <m:t>𝑥</m:t>
                        </m:r>
                      </m:e>
                      <m:sub>
                        <m:r>
                          <a:rPr lang="en-US" i="1">
                            <a:latin typeface="Cambria Math"/>
                          </a:rPr>
                          <m:t>𝑚</m:t>
                        </m:r>
                      </m:sub>
                    </m:sSub>
                  </m:oMath>
                </a14:m>
                <a:r>
                  <a:rPr lang="he-IL" dirty="0" smtClean="0"/>
                  <a:t>   את התיוג </a:t>
                </a:r>
                <a:r>
                  <a:rPr lang="en-US" dirty="0" smtClean="0"/>
                  <a:t>y</a:t>
                </a:r>
                <a:r>
                  <a:rPr lang="he-IL" dirty="0" smtClean="0"/>
                  <a:t> שממקסם את </a:t>
                </a:r>
                <a14:m>
                  <m:oMath xmlns:m="http://schemas.openxmlformats.org/officeDocument/2006/math">
                    <m:r>
                      <a:rPr lang="en-US" b="0" i="1" smtClean="0">
                        <a:latin typeface="Cambria Math"/>
                      </a:rPr>
                      <m:t>𝑝</m:t>
                    </m:r>
                    <m:r>
                      <a:rPr lang="en-US" b="0" i="1" smtClean="0">
                        <a:latin typeface="Cambria Math"/>
                      </a:rPr>
                      <m:t>(</m:t>
                    </m:r>
                    <m:r>
                      <a:rPr lang="en-US" b="0" i="1" smtClean="0">
                        <a:latin typeface="Cambria Math"/>
                      </a:rPr>
                      <m:t>𝑦</m:t>
                    </m:r>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𝑚</m:t>
                        </m:r>
                      </m:sub>
                    </m:sSub>
                    <m:r>
                      <a:rPr lang="en-US" b="0" i="1" smtClean="0">
                        <a:latin typeface="Cambria Math"/>
                      </a:rPr>
                      <m:t>)</m:t>
                    </m:r>
                  </m:oMath>
                </a14:m>
                <a:r>
                  <a:rPr lang="he-IL" dirty="0" smtClean="0"/>
                  <a:t> </a:t>
                </a:r>
              </a:p>
              <a:p>
                <a:r>
                  <a:rPr lang="he-IL" b="1" dirty="0" smtClean="0">
                    <a:solidFill>
                      <a:srgbClr val="FF0000"/>
                    </a:solidFill>
                  </a:rPr>
                  <a:t>כיצד ניתן לשערך את </a:t>
                </a:r>
                <a14:m>
                  <m:oMath xmlns:m="http://schemas.openxmlformats.org/officeDocument/2006/math">
                    <m:r>
                      <a:rPr lang="en-US" b="1" i="1">
                        <a:solidFill>
                          <a:srgbClr val="FF0000"/>
                        </a:solidFill>
                        <a:latin typeface="Cambria Math"/>
                      </a:rPr>
                      <m:t>𝒑</m:t>
                    </m:r>
                    <m:r>
                      <a:rPr lang="en-US" b="1" i="1">
                        <a:solidFill>
                          <a:srgbClr val="FF0000"/>
                        </a:solidFill>
                        <a:latin typeface="Cambria Math"/>
                      </a:rPr>
                      <m:t>(</m:t>
                    </m:r>
                    <m:r>
                      <a:rPr lang="en-US" b="1" i="1">
                        <a:solidFill>
                          <a:srgbClr val="FF0000"/>
                        </a:solidFill>
                        <a:latin typeface="Cambria Math"/>
                      </a:rPr>
                      <m:t>𝒚</m:t>
                    </m:r>
                    <m:r>
                      <a:rPr lang="en-US" b="1" i="1">
                        <a:solidFill>
                          <a:srgbClr val="FF0000"/>
                        </a:solidFill>
                        <a:latin typeface="Cambria Math"/>
                      </a:rPr>
                      <m:t>|</m:t>
                    </m:r>
                    <m:sSub>
                      <m:sSubPr>
                        <m:ctrlPr>
                          <a:rPr lang="en-US" b="1" i="1">
                            <a:solidFill>
                              <a:srgbClr val="FF0000"/>
                            </a:solidFill>
                            <a:latin typeface="Cambria Math"/>
                          </a:rPr>
                        </m:ctrlPr>
                      </m:sSubPr>
                      <m:e>
                        <m:r>
                          <a:rPr lang="en-US" b="1" i="1">
                            <a:solidFill>
                              <a:srgbClr val="FF0000"/>
                            </a:solidFill>
                            <a:latin typeface="Cambria Math"/>
                          </a:rPr>
                          <m:t>𝒙</m:t>
                        </m:r>
                      </m:e>
                      <m:sub>
                        <m:r>
                          <a:rPr lang="en-US" b="1" i="1">
                            <a:solidFill>
                              <a:srgbClr val="FF0000"/>
                            </a:solidFill>
                            <a:latin typeface="Cambria Math"/>
                          </a:rPr>
                          <m:t>𝟏</m:t>
                        </m:r>
                      </m:sub>
                    </m:sSub>
                    <m:r>
                      <a:rPr lang="en-US" b="1" i="1">
                        <a:solidFill>
                          <a:srgbClr val="FF0000"/>
                        </a:solidFill>
                        <a:latin typeface="Cambria Math"/>
                      </a:rPr>
                      <m:t>,…,</m:t>
                    </m:r>
                    <m:sSub>
                      <m:sSubPr>
                        <m:ctrlPr>
                          <a:rPr lang="en-US" b="1" i="1">
                            <a:solidFill>
                              <a:srgbClr val="FF0000"/>
                            </a:solidFill>
                            <a:latin typeface="Cambria Math"/>
                          </a:rPr>
                        </m:ctrlPr>
                      </m:sSubPr>
                      <m:e>
                        <m:r>
                          <a:rPr lang="en-US" b="1" i="1">
                            <a:solidFill>
                              <a:srgbClr val="FF0000"/>
                            </a:solidFill>
                            <a:latin typeface="Cambria Math"/>
                          </a:rPr>
                          <m:t>𝒙</m:t>
                        </m:r>
                      </m:e>
                      <m:sub>
                        <m:r>
                          <a:rPr lang="en-US" b="1" i="1">
                            <a:solidFill>
                              <a:srgbClr val="FF0000"/>
                            </a:solidFill>
                            <a:latin typeface="Cambria Math"/>
                          </a:rPr>
                          <m:t>𝒎</m:t>
                        </m:r>
                      </m:sub>
                    </m:sSub>
                    <m:r>
                      <a:rPr lang="en-US" b="1" i="1">
                        <a:solidFill>
                          <a:srgbClr val="FF0000"/>
                        </a:solidFill>
                        <a:latin typeface="Cambria Math"/>
                      </a:rPr>
                      <m:t>)</m:t>
                    </m:r>
                  </m:oMath>
                </a14:m>
                <a:r>
                  <a:rPr lang="he-IL" b="1" dirty="0">
                    <a:solidFill>
                      <a:srgbClr val="FF0000"/>
                    </a:solidFill>
                  </a:rPr>
                  <a:t> </a:t>
                </a:r>
                <a:r>
                  <a:rPr lang="he-IL" b="1" dirty="0" smtClean="0">
                    <a:solidFill>
                      <a:srgbClr val="FF0000"/>
                    </a:solidFill>
                  </a:rPr>
                  <a:t>מתוך מדגם האימון?</a:t>
                </a:r>
              </a:p>
              <a:p>
                <a:r>
                  <a:rPr lang="he-IL" b="1" dirty="0" smtClean="0">
                    <a:solidFill>
                      <a:srgbClr val="FF0000"/>
                    </a:solidFill>
                  </a:rPr>
                  <a:t>מה הבעיה בשערוך ישיר של ההסתברות לפי שיטה זו?</a:t>
                </a:r>
              </a:p>
              <a:p>
                <a:r>
                  <a:rPr lang="he-IL" dirty="0" smtClean="0">
                    <a:solidFill>
                      <a:schemeClr val="tx1"/>
                    </a:solidFill>
                  </a:rPr>
                  <a:t>ניתן לשערך בצורה טובה תחת הנחה ש-</a:t>
                </a:r>
                <a14:m>
                  <m:oMath xmlns:m="http://schemas.openxmlformats.org/officeDocument/2006/math">
                    <m:sSub>
                      <m:sSubPr>
                        <m:ctrlPr>
                          <a:rPr lang="en-US" i="1">
                            <a:solidFill>
                              <a:schemeClr val="tx1"/>
                            </a:solidFill>
                            <a:latin typeface="Cambria Math"/>
                          </a:rPr>
                        </m:ctrlPr>
                      </m:sSubPr>
                      <m:e>
                        <m:r>
                          <a:rPr lang="en-US" b="0" i="1">
                            <a:solidFill>
                              <a:schemeClr val="tx1"/>
                            </a:solidFill>
                            <a:latin typeface="Cambria Math"/>
                          </a:rPr>
                          <m:t>𝑥</m:t>
                        </m:r>
                      </m:e>
                      <m:sub>
                        <m:r>
                          <a:rPr lang="en-US" b="0" i="1">
                            <a:solidFill>
                              <a:schemeClr val="tx1"/>
                            </a:solidFill>
                            <a:latin typeface="Cambria Math"/>
                          </a:rPr>
                          <m:t>1</m:t>
                        </m:r>
                      </m:sub>
                    </m:sSub>
                    <m:r>
                      <a:rPr lang="en-US" b="0" i="1">
                        <a:solidFill>
                          <a:schemeClr val="tx1"/>
                        </a:solidFill>
                        <a:latin typeface="Cambria Math"/>
                      </a:rPr>
                      <m:t>,…,</m:t>
                    </m:r>
                    <m:sSub>
                      <m:sSubPr>
                        <m:ctrlPr>
                          <a:rPr lang="en-US" i="1">
                            <a:solidFill>
                              <a:schemeClr val="tx1"/>
                            </a:solidFill>
                            <a:latin typeface="Cambria Math"/>
                          </a:rPr>
                        </m:ctrlPr>
                      </m:sSubPr>
                      <m:e>
                        <m:r>
                          <a:rPr lang="en-US" b="0" i="1">
                            <a:solidFill>
                              <a:schemeClr val="tx1"/>
                            </a:solidFill>
                            <a:latin typeface="Cambria Math"/>
                          </a:rPr>
                          <m:t>𝑥</m:t>
                        </m:r>
                      </m:e>
                      <m:sub>
                        <m:r>
                          <a:rPr lang="en-US" b="0" i="1">
                            <a:solidFill>
                              <a:schemeClr val="tx1"/>
                            </a:solidFill>
                            <a:latin typeface="Cambria Math"/>
                          </a:rPr>
                          <m:t>𝑚</m:t>
                        </m:r>
                      </m:sub>
                    </m:sSub>
                  </m:oMath>
                </a14:m>
                <a:r>
                  <a:rPr lang="he-IL" dirty="0" smtClean="0">
                    <a:solidFill>
                      <a:schemeClr val="tx1"/>
                    </a:solidFill>
                  </a:rPr>
                  <a:t> </a:t>
                </a:r>
                <a:r>
                  <a:rPr lang="he-IL" dirty="0" err="1" smtClean="0">
                    <a:solidFill>
                      <a:schemeClr val="tx1"/>
                    </a:solidFill>
                  </a:rPr>
                  <a:t>ב"ת</a:t>
                </a:r>
                <a:r>
                  <a:rPr lang="he-IL" dirty="0" smtClean="0">
                    <a:solidFill>
                      <a:schemeClr val="tx1"/>
                    </a:solidFill>
                  </a:rPr>
                  <a:t> בהינתן </a:t>
                </a:r>
                <a:r>
                  <a:rPr lang="en-US" dirty="0" smtClean="0">
                    <a:solidFill>
                      <a:schemeClr val="tx1"/>
                    </a:solidFill>
                  </a:rPr>
                  <a:t>y</a:t>
                </a:r>
                <a:r>
                  <a:rPr lang="he-IL" dirty="0" smtClean="0">
                    <a:solidFill>
                      <a:schemeClr val="tx1"/>
                    </a:solidFill>
                  </a:rPr>
                  <a:t>. </a:t>
                </a:r>
                <a:r>
                  <a:rPr lang="he-IL" b="1" dirty="0" smtClean="0">
                    <a:solidFill>
                      <a:srgbClr val="FF0000"/>
                    </a:solidFill>
                  </a:rPr>
                  <a:t>רעיונות?</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l="-1481" t="-1250" r="-963"/>
                </a:stretch>
              </a:blipFill>
            </p:spPr>
            <p:txBody>
              <a:bodyPr/>
              <a:lstStyle/>
              <a:p>
                <a:r>
                  <a:rPr lang="he-IL">
                    <a:noFill/>
                  </a:rPr>
                  <a:t> </a:t>
                </a:r>
              </a:p>
            </p:txBody>
          </p:sp>
        </mc:Fallback>
      </mc:AlternateContent>
    </p:spTree>
    <p:extLst>
      <p:ext uri="{BB962C8B-B14F-4D97-AF65-F5344CB8AC3E}">
        <p14:creationId xmlns:p14="http://schemas.microsoft.com/office/powerpoint/2010/main" val="2500930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Naïve bayes</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14:m>
                  <m:oMath xmlns:m="http://schemas.openxmlformats.org/officeDocument/2006/math">
                    <m:func>
                      <m:funcPr>
                        <m:ctrlPr>
                          <a:rPr lang="en-US" i="1" smtClean="0">
                            <a:solidFill>
                              <a:schemeClr val="tx1"/>
                            </a:solidFill>
                            <a:latin typeface="Cambria Math"/>
                          </a:rPr>
                        </m:ctrlPr>
                      </m:funcPr>
                      <m:fName>
                        <m:limLow>
                          <m:limLowPr>
                            <m:ctrlPr>
                              <a:rPr lang="en-US" i="1" smtClean="0">
                                <a:solidFill>
                                  <a:schemeClr val="tx1"/>
                                </a:solidFill>
                                <a:latin typeface="Cambria Math"/>
                              </a:rPr>
                            </m:ctrlPr>
                          </m:limLowPr>
                          <m:e>
                            <m:r>
                              <m:rPr>
                                <m:sty m:val="p"/>
                              </m:rPr>
                              <a:rPr lang="en-US" b="0" i="0" smtClean="0">
                                <a:solidFill>
                                  <a:schemeClr val="tx1"/>
                                </a:solidFill>
                                <a:latin typeface="Cambria Math"/>
                              </a:rPr>
                              <m:t>max</m:t>
                            </m:r>
                          </m:e>
                          <m:lim>
                            <m:r>
                              <a:rPr lang="en-US" b="0" i="1" smtClean="0">
                                <a:solidFill>
                                  <a:schemeClr val="tx1"/>
                                </a:solidFill>
                                <a:latin typeface="Cambria Math"/>
                              </a:rPr>
                              <m:t>𝑦</m:t>
                            </m:r>
                          </m:lim>
                        </m:limLow>
                      </m:fName>
                      <m:e>
                        <m:r>
                          <a:rPr lang="en-US" b="0" i="1" smtClean="0">
                            <a:solidFill>
                              <a:schemeClr val="tx1"/>
                            </a:solidFill>
                            <a:latin typeface="Cambria Math"/>
                          </a:rPr>
                          <m:t>𝑝</m:t>
                        </m:r>
                        <m:d>
                          <m:dPr>
                            <m:ctrlPr>
                              <a:rPr lang="en-US" i="1" smtClean="0">
                                <a:solidFill>
                                  <a:schemeClr val="tx1"/>
                                </a:solidFill>
                                <a:latin typeface="Cambria Math"/>
                              </a:rPr>
                            </m:ctrlPr>
                          </m:dPr>
                          <m:e>
                            <m:r>
                              <a:rPr lang="en-US" b="0" i="1" smtClean="0">
                                <a:solidFill>
                                  <a:schemeClr val="tx1"/>
                                </a:solidFill>
                                <a:latin typeface="Cambria Math"/>
                              </a:rPr>
                              <m:t>𝑦</m:t>
                            </m:r>
                          </m:e>
                          <m:e>
                            <m:sSub>
                              <m:sSubPr>
                                <m:ctrlPr>
                                  <a:rPr lang="en-US" i="1" smtClean="0">
                                    <a:solidFill>
                                      <a:schemeClr val="tx1"/>
                                    </a:solidFill>
                                    <a:latin typeface="Cambria Math"/>
                                  </a:rPr>
                                </m:ctrlPr>
                              </m:sSubPr>
                              <m:e>
                                <m:r>
                                  <a:rPr lang="en-US" b="0" i="1" smtClean="0">
                                    <a:solidFill>
                                      <a:schemeClr val="tx1"/>
                                    </a:solidFill>
                                    <a:latin typeface="Cambria Math"/>
                                  </a:rPr>
                                  <m:t>𝑥</m:t>
                                </m:r>
                              </m:e>
                              <m:sub>
                                <m:r>
                                  <a:rPr lang="en-US" b="0" i="1" smtClean="0">
                                    <a:solidFill>
                                      <a:schemeClr val="tx1"/>
                                    </a:solidFill>
                                    <a:latin typeface="Cambria Math"/>
                                  </a:rPr>
                                  <m:t>1</m:t>
                                </m:r>
                              </m:sub>
                            </m:sSub>
                            <m:r>
                              <a:rPr lang="en-US" b="0" i="1" smtClean="0">
                                <a:solidFill>
                                  <a:schemeClr val="tx1"/>
                                </a:solidFill>
                                <a:latin typeface="Cambria Math"/>
                              </a:rPr>
                              <m:t>,…,</m:t>
                            </m:r>
                            <m:sSub>
                              <m:sSubPr>
                                <m:ctrlPr>
                                  <a:rPr lang="en-US" i="1" smtClean="0">
                                    <a:solidFill>
                                      <a:schemeClr val="tx1"/>
                                    </a:solidFill>
                                    <a:latin typeface="Cambria Math"/>
                                  </a:rPr>
                                </m:ctrlPr>
                              </m:sSubPr>
                              <m:e>
                                <m:r>
                                  <a:rPr lang="en-US" b="0" i="1" smtClean="0">
                                    <a:solidFill>
                                      <a:schemeClr val="tx1"/>
                                    </a:solidFill>
                                    <a:latin typeface="Cambria Math"/>
                                  </a:rPr>
                                  <m:t>𝑥</m:t>
                                </m:r>
                              </m:e>
                              <m:sub>
                                <m:r>
                                  <a:rPr lang="en-US" b="0" i="1" smtClean="0">
                                    <a:solidFill>
                                      <a:schemeClr val="tx1"/>
                                    </a:solidFill>
                                    <a:latin typeface="Cambria Math"/>
                                  </a:rPr>
                                  <m:t>𝑚</m:t>
                                </m:r>
                              </m:sub>
                            </m:sSub>
                          </m:e>
                        </m:d>
                        <m:r>
                          <a:rPr lang="en-US" b="0" i="1" smtClean="0">
                            <a:solidFill>
                              <a:schemeClr val="tx1"/>
                            </a:solidFill>
                            <a:latin typeface="Cambria Math"/>
                          </a:rPr>
                          <m:t>=</m:t>
                        </m:r>
                        <m:func>
                          <m:funcPr>
                            <m:ctrlPr>
                              <a:rPr lang="en-US" i="1" smtClean="0">
                                <a:solidFill>
                                  <a:schemeClr val="tx1"/>
                                </a:solidFill>
                                <a:latin typeface="Cambria Math"/>
                              </a:rPr>
                            </m:ctrlPr>
                          </m:funcPr>
                          <m:fName>
                            <m:limLow>
                              <m:limLowPr>
                                <m:ctrlPr>
                                  <a:rPr lang="en-US" i="1" smtClean="0">
                                    <a:solidFill>
                                      <a:schemeClr val="tx1"/>
                                    </a:solidFill>
                                    <a:latin typeface="Cambria Math"/>
                                  </a:rPr>
                                </m:ctrlPr>
                              </m:limLowPr>
                              <m:e>
                                <m:r>
                                  <m:rPr>
                                    <m:sty m:val="p"/>
                                  </m:rPr>
                                  <a:rPr lang="en-US" b="0" i="0" smtClean="0">
                                    <a:solidFill>
                                      <a:schemeClr val="tx1"/>
                                    </a:solidFill>
                                    <a:latin typeface="Cambria Math"/>
                                  </a:rPr>
                                  <m:t>max</m:t>
                                </m:r>
                              </m:e>
                              <m:lim>
                                <m:r>
                                  <a:rPr lang="en-US" b="0" i="1" smtClean="0">
                                    <a:solidFill>
                                      <a:schemeClr val="tx1"/>
                                    </a:solidFill>
                                    <a:latin typeface="Cambria Math"/>
                                  </a:rPr>
                                  <m:t>𝑦</m:t>
                                </m:r>
                              </m:lim>
                            </m:limLow>
                          </m:fName>
                          <m:e>
                            <m:r>
                              <a:rPr lang="en-US" b="0" i="1" smtClean="0">
                                <a:solidFill>
                                  <a:schemeClr val="tx1"/>
                                </a:solidFill>
                                <a:latin typeface="Cambria Math"/>
                              </a:rPr>
                              <m:t>𝑝</m:t>
                            </m:r>
                            <m:d>
                              <m:dPr>
                                <m:ctrlPr>
                                  <a:rPr lang="en-US" i="1" smtClean="0">
                                    <a:solidFill>
                                      <a:schemeClr val="tx1"/>
                                    </a:solidFill>
                                    <a:latin typeface="Cambria Math"/>
                                  </a:rPr>
                                </m:ctrlPr>
                              </m:dPr>
                              <m:e>
                                <m:r>
                                  <a:rPr lang="en-US" b="0" i="1" smtClean="0">
                                    <a:solidFill>
                                      <a:schemeClr val="tx1"/>
                                    </a:solidFill>
                                    <a:latin typeface="Cambria Math"/>
                                  </a:rPr>
                                  <m:t>𝑦</m:t>
                                </m:r>
                              </m:e>
                            </m:d>
                            <m:r>
                              <a:rPr lang="en-US" b="0" i="1" smtClean="0">
                                <a:solidFill>
                                  <a:schemeClr val="tx1"/>
                                </a:solidFill>
                                <a:latin typeface="Cambria Math"/>
                              </a:rPr>
                              <m:t>∗</m:t>
                            </m:r>
                            <m:nary>
                              <m:naryPr>
                                <m:chr m:val="∏"/>
                                <m:ctrlPr>
                                  <a:rPr lang="en-US" i="1" smtClean="0">
                                    <a:solidFill>
                                      <a:schemeClr val="tx1"/>
                                    </a:solidFill>
                                    <a:latin typeface="Cambria Math"/>
                                  </a:rPr>
                                </m:ctrlPr>
                              </m:naryPr>
                              <m:sub>
                                <m:r>
                                  <m:rPr>
                                    <m:brk m:alnAt="23"/>
                                  </m:rPr>
                                  <a:rPr lang="en-US" b="0" i="1" smtClean="0">
                                    <a:solidFill>
                                      <a:schemeClr val="tx1"/>
                                    </a:solidFill>
                                    <a:latin typeface="Cambria Math"/>
                                  </a:rPr>
                                  <m:t>𝑖</m:t>
                                </m:r>
                                <m:r>
                                  <m:rPr>
                                    <m:brk m:alnAt="23"/>
                                  </m:rPr>
                                  <a:rPr lang="en-US" b="0" i="1" smtClean="0">
                                    <a:solidFill>
                                      <a:schemeClr val="tx1"/>
                                    </a:solidFill>
                                    <a:latin typeface="Cambria Math"/>
                                  </a:rPr>
                                  <m:t>=</m:t>
                                </m:r>
                                <m:r>
                                  <m:rPr>
                                    <m:brk m:alnAt="23"/>
                                  </m:rPr>
                                  <a:rPr lang="en-US" b="0" i="1" smtClean="0">
                                    <a:solidFill>
                                      <a:schemeClr val="tx1"/>
                                    </a:solidFill>
                                    <a:latin typeface="Cambria Math"/>
                                  </a:rPr>
                                  <m:t>1</m:t>
                                </m:r>
                              </m:sub>
                              <m:sup>
                                <m:r>
                                  <a:rPr lang="en-US" b="0" i="1" smtClean="0">
                                    <a:solidFill>
                                      <a:schemeClr val="tx1"/>
                                    </a:solidFill>
                                    <a:latin typeface="Cambria Math"/>
                                  </a:rPr>
                                  <m:t>𝑚</m:t>
                                </m:r>
                              </m:sup>
                              <m:e>
                                <m:r>
                                  <a:rPr lang="en-US" b="0" i="1" smtClean="0">
                                    <a:solidFill>
                                      <a:schemeClr val="tx1"/>
                                    </a:solidFill>
                                    <a:latin typeface="Cambria Math"/>
                                  </a:rPr>
                                  <m:t>𝑝</m:t>
                                </m:r>
                                <m:r>
                                  <a:rPr lang="en-US" b="0" i="1" smtClean="0">
                                    <a:solidFill>
                                      <a:schemeClr val="tx1"/>
                                    </a:solidFill>
                                    <a:latin typeface="Cambria Math"/>
                                  </a:rPr>
                                  <m:t>(</m:t>
                                </m:r>
                                <m:sSub>
                                  <m:sSubPr>
                                    <m:ctrlPr>
                                      <a:rPr lang="en-US" i="1" smtClean="0">
                                        <a:solidFill>
                                          <a:schemeClr val="tx1"/>
                                        </a:solidFill>
                                        <a:latin typeface="Cambria Math"/>
                                      </a:rPr>
                                    </m:ctrlPr>
                                  </m:sSubPr>
                                  <m:e>
                                    <m:r>
                                      <a:rPr lang="en-US" b="0" i="1" smtClean="0">
                                        <a:solidFill>
                                          <a:schemeClr val="tx1"/>
                                        </a:solidFill>
                                        <a:latin typeface="Cambria Math"/>
                                      </a:rPr>
                                      <m:t>𝑥</m:t>
                                    </m:r>
                                  </m:e>
                                  <m:sub>
                                    <m:r>
                                      <a:rPr lang="en-US" b="0" i="1" smtClean="0">
                                        <a:solidFill>
                                          <a:schemeClr val="tx1"/>
                                        </a:solidFill>
                                        <a:latin typeface="Cambria Math"/>
                                      </a:rPr>
                                      <m:t>𝑖</m:t>
                                    </m:r>
                                  </m:sub>
                                </m:sSub>
                                <m:r>
                                  <a:rPr lang="en-US" b="0" i="1" smtClean="0">
                                    <a:solidFill>
                                      <a:schemeClr val="tx1"/>
                                    </a:solidFill>
                                    <a:latin typeface="Cambria Math"/>
                                  </a:rPr>
                                  <m:t>|</m:t>
                                </m:r>
                                <m:r>
                                  <a:rPr lang="en-US" b="0" i="1" smtClean="0">
                                    <a:solidFill>
                                      <a:schemeClr val="tx1"/>
                                    </a:solidFill>
                                    <a:latin typeface="Cambria Math"/>
                                  </a:rPr>
                                  <m:t>𝑦</m:t>
                                </m:r>
                                <m:r>
                                  <a:rPr lang="en-US" b="0" i="1" smtClean="0">
                                    <a:solidFill>
                                      <a:schemeClr val="tx1"/>
                                    </a:solidFill>
                                    <a:latin typeface="Cambria Math"/>
                                  </a:rPr>
                                  <m:t>)</m:t>
                                </m:r>
                              </m:e>
                            </m:nary>
                          </m:e>
                        </m:func>
                      </m:e>
                    </m:func>
                  </m:oMath>
                </a14:m>
                <a:endParaRPr lang="he-IL" dirty="0" smtClean="0">
                  <a:solidFill>
                    <a:schemeClr val="tx1"/>
                  </a:solidFill>
                </a:endParaRPr>
              </a:p>
              <a:p>
                <a:r>
                  <a:rPr lang="he-IL" b="1" dirty="0" smtClean="0">
                    <a:solidFill>
                      <a:srgbClr val="FF0000"/>
                    </a:solidFill>
                  </a:rPr>
                  <a:t>בעיות עם שיערוך הנ"ל?</a:t>
                </a:r>
              </a:p>
              <a:p>
                <a:endParaRPr lang="he-IL" b="1" dirty="0">
                  <a:solidFill>
                    <a:srgbClr val="FF0000"/>
                  </a:solidFill>
                </a:endParaRPr>
              </a:p>
              <a:p>
                <a:r>
                  <a:rPr lang="he-IL" b="1" dirty="0" smtClean="0"/>
                  <a:t>משתמשים ב- </a:t>
                </a:r>
                <a:r>
                  <a:rPr lang="en-US" b="1" dirty="0" smtClean="0"/>
                  <a:t>naive bayes</a:t>
                </a:r>
                <a:r>
                  <a:rPr lang="he-IL" b="1" dirty="0" smtClean="0"/>
                  <a:t> גם במקומות שברור שהנחת האי תלות לא מתקיימת בהם והשיטה מחזירה תוצאות טובות.</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r="-963"/>
                </a:stretch>
              </a:blipFill>
            </p:spPr>
            <p:txBody>
              <a:bodyPr/>
              <a:lstStyle/>
              <a:p>
                <a:r>
                  <a:rPr lang="he-IL">
                    <a:noFill/>
                  </a:rPr>
                  <a:t> </a:t>
                </a:r>
              </a:p>
            </p:txBody>
          </p:sp>
        </mc:Fallback>
      </mc:AlternateContent>
    </p:spTree>
    <p:extLst>
      <p:ext uri="{BB962C8B-B14F-4D97-AF65-F5344CB8AC3E}">
        <p14:creationId xmlns:p14="http://schemas.microsoft.com/office/powerpoint/2010/main" val="12560807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בעיות פרדיקציה</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normAutofit/>
              </a:bodyPr>
              <a:lstStyle/>
              <a:p>
                <a:r>
                  <a:rPr lang="he-IL" dirty="0" smtClean="0"/>
                  <a:t>נניח כי נתון מדגם מתוייג בגודל </a:t>
                </a:r>
                <a:r>
                  <a:rPr lang="en-US" dirty="0" smtClean="0"/>
                  <a:t>N</a:t>
                </a:r>
                <a:r>
                  <a:rPr lang="he-IL" dirty="0" smtClean="0"/>
                  <a:t> עם </a:t>
                </a:r>
                <a:r>
                  <a:rPr lang="en-US" dirty="0" smtClean="0"/>
                  <a:t>m</a:t>
                </a:r>
                <a:r>
                  <a:rPr lang="he-IL" dirty="0" smtClean="0"/>
                  <a:t> משתנים מסבירים </a:t>
                </a:r>
                <a14:m>
                  <m:oMath xmlns:m="http://schemas.openxmlformats.org/officeDocument/2006/math">
                    <m:sSub>
                      <m:sSubPr>
                        <m:ctrlPr>
                          <a:rPr lang="he-IL" i="1" smtClean="0">
                            <a:latin typeface="Cambria Math"/>
                          </a:rPr>
                        </m:ctrlPr>
                      </m:sSubPr>
                      <m:e>
                        <m:r>
                          <a:rPr lang="en-US" b="0" i="1" smtClean="0">
                            <a:latin typeface="Cambria Math"/>
                          </a:rPr>
                          <m:t>𝑥</m:t>
                        </m:r>
                      </m:e>
                      <m:sub>
                        <m:r>
                          <a:rPr lang="he-IL"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𝑚</m:t>
                        </m:r>
                      </m:sub>
                    </m:sSub>
                  </m:oMath>
                </a14:m>
                <a:r>
                  <a:rPr lang="he-IL" dirty="0" smtClean="0"/>
                  <a:t> ומשתנה מטרה </a:t>
                </a:r>
                <a:r>
                  <a:rPr lang="en-US" dirty="0" smtClean="0"/>
                  <a:t>y</a:t>
                </a:r>
                <a:r>
                  <a:rPr lang="he-IL" dirty="0" smtClean="0"/>
                  <a:t> שערכיו האפשריים הם </a:t>
                </a:r>
                <a14:m>
                  <m:oMath xmlns:m="http://schemas.openxmlformats.org/officeDocument/2006/math">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𝑐</m:t>
                        </m:r>
                      </m:e>
                      <m:sub>
                        <m:r>
                          <a:rPr lang="en-US" b="0" i="1" smtClean="0">
                            <a:latin typeface="Cambria Math"/>
                          </a:rPr>
                          <m:t>𝑘</m:t>
                        </m:r>
                      </m:sub>
                    </m:sSub>
                    <m:r>
                      <a:rPr lang="en-US" b="0" i="1" smtClean="0">
                        <a:latin typeface="Cambria Math"/>
                      </a:rPr>
                      <m:t>}</m:t>
                    </m:r>
                  </m:oMath>
                </a14:m>
                <a:endParaRPr lang="he-IL" b="1" dirty="0" smtClean="0"/>
              </a:p>
              <a:p>
                <a:r>
                  <a:rPr lang="he-IL" dirty="0" smtClean="0"/>
                  <a:t>בבעיית פרדיקציה נרצה היפותזה </a:t>
                </a:r>
                <a:r>
                  <a:rPr lang="en-US" dirty="0" smtClean="0"/>
                  <a:t>f</a:t>
                </a:r>
                <a:r>
                  <a:rPr lang="he-IL" dirty="0" smtClean="0"/>
                  <a:t> שעבור דוגמא </a:t>
                </a:r>
                <a:r>
                  <a:rPr lang="en-US" dirty="0" smtClean="0"/>
                  <a:t>x</a:t>
                </a:r>
                <a:r>
                  <a:rPr lang="he-IL" dirty="0" smtClean="0"/>
                  <a:t> תחזיר וקטור </a:t>
                </a:r>
                <a14:m>
                  <m:oMath xmlns:m="http://schemas.openxmlformats.org/officeDocument/2006/math">
                    <m:r>
                      <a:rPr lang="en-US" b="0" i="1" smtClean="0">
                        <a:latin typeface="Cambria Math"/>
                      </a:rPr>
                      <m:t>(</m:t>
                    </m:r>
                    <m:sSub>
                      <m:sSubPr>
                        <m:ctrlPr>
                          <a:rPr lang="en-US" i="1" smtClean="0">
                            <a:latin typeface="Cambria Math"/>
                          </a:rPr>
                        </m:ctrlPr>
                      </m:sSubPr>
                      <m:e>
                        <m:r>
                          <a:rPr lang="en-US" b="0" i="1" smtClean="0">
                            <a:latin typeface="Cambria Math"/>
                          </a:rPr>
                          <m:t>𝑝</m:t>
                        </m:r>
                      </m:e>
                      <m:sub>
                        <m:r>
                          <a:rPr lang="en-US" b="0" i="1" smtClean="0">
                            <a:latin typeface="Cambria Math"/>
                          </a:rPr>
                          <m:t>1</m:t>
                        </m:r>
                      </m:sub>
                    </m:sSub>
                    <m:r>
                      <a:rPr lang="en-US" b="0" i="1" smtClean="0">
                        <a:latin typeface="Cambria Math"/>
                      </a:rPr>
                      <m:t>,…,</m:t>
                    </m:r>
                    <m:sSub>
                      <m:sSubPr>
                        <m:ctrlPr>
                          <a:rPr lang="en-US" i="1" smtClean="0">
                            <a:latin typeface="Cambria Math"/>
                          </a:rPr>
                        </m:ctrlPr>
                      </m:sSubPr>
                      <m:e>
                        <m:r>
                          <a:rPr lang="en-US" b="0" i="1" smtClean="0">
                            <a:latin typeface="Cambria Math"/>
                          </a:rPr>
                          <m:t>𝑝</m:t>
                        </m:r>
                      </m:e>
                      <m:sub>
                        <m:r>
                          <a:rPr lang="en-US" b="0" i="1" smtClean="0">
                            <a:latin typeface="Cambria Math"/>
                          </a:rPr>
                          <m:t>𝑘</m:t>
                        </m:r>
                      </m:sub>
                    </m:sSub>
                    <m:r>
                      <a:rPr lang="en-US" b="0" i="1" smtClean="0">
                        <a:latin typeface="Cambria Math"/>
                      </a:rPr>
                      <m:t>)</m:t>
                    </m:r>
                  </m:oMath>
                </a14:m>
                <a:r>
                  <a:rPr lang="he-IL" dirty="0" smtClean="0"/>
                  <a:t> כאשר </a:t>
                </a:r>
                <a14:m>
                  <m:oMath xmlns:m="http://schemas.openxmlformats.org/officeDocument/2006/math">
                    <m:sSub>
                      <m:sSubPr>
                        <m:ctrlPr>
                          <a:rPr lang="he-IL" i="1" smtClean="0">
                            <a:latin typeface="Cambria Math"/>
                          </a:rPr>
                        </m:ctrlPr>
                      </m:sSubPr>
                      <m:e>
                        <m:r>
                          <a:rPr lang="en-US" b="0" i="1" smtClean="0">
                            <a:latin typeface="Cambria Math"/>
                          </a:rPr>
                          <m:t>𝑝</m:t>
                        </m:r>
                      </m:e>
                      <m:sub>
                        <m:r>
                          <a:rPr lang="en-US" b="0" i="1" smtClean="0">
                            <a:latin typeface="Cambria Math"/>
                          </a:rPr>
                          <m:t>𝑖</m:t>
                        </m:r>
                      </m:sub>
                    </m:sSub>
                  </m:oMath>
                </a14:m>
                <a:r>
                  <a:rPr lang="he-IL" dirty="0" smtClean="0"/>
                  <a:t> הוא ההסתברות שמשתנה המטרה של הדוגמה </a:t>
                </a:r>
                <a:r>
                  <a:rPr lang="en-US" dirty="0" smtClean="0"/>
                  <a:t>x</a:t>
                </a:r>
                <a:r>
                  <a:rPr lang="he-IL" dirty="0" smtClean="0"/>
                  <a:t> שווה ל-</a:t>
                </a:r>
                <a:r>
                  <a:rPr lang="en-US" dirty="0" smtClean="0"/>
                  <a:t>y</a:t>
                </a:r>
                <a:r>
                  <a:rPr lang="he-IL" dirty="0" smtClean="0"/>
                  <a:t>.</a:t>
                </a:r>
              </a:p>
              <a:p>
                <a:r>
                  <a:rPr lang="he-IL" dirty="0" smtClean="0"/>
                  <a:t>ניתן להפוך את רוב מודלי הקלסיפיקציה למודלי פרדיקציה.</a:t>
                </a:r>
              </a:p>
              <a:p>
                <a:r>
                  <a:rPr lang="he-IL" b="1" dirty="0" smtClean="0">
                    <a:solidFill>
                      <a:srgbClr val="FF0000"/>
                    </a:solidFill>
                  </a:rPr>
                  <a:t>כיצד ניתן להפוך עץ קלסיפיקציה שנלמד ממדגם </a:t>
                </a:r>
                <a:r>
                  <a:rPr lang="en-US" b="1" dirty="0" smtClean="0">
                    <a:solidFill>
                      <a:srgbClr val="FF0000"/>
                    </a:solidFill>
                  </a:rPr>
                  <a:t>S</a:t>
                </a:r>
                <a:r>
                  <a:rPr lang="he-IL" b="1" dirty="0" smtClean="0">
                    <a:solidFill>
                      <a:srgbClr val="FF0000"/>
                    </a:solidFill>
                  </a:rPr>
                  <a:t> לעץ פרדיקציה? כיצד ניתן להפוך את </a:t>
                </a:r>
                <a:r>
                  <a:rPr lang="en-US" b="1" dirty="0" smtClean="0">
                    <a:solidFill>
                      <a:srgbClr val="FF0000"/>
                    </a:solidFill>
                  </a:rPr>
                  <a:t>k-</a:t>
                </a:r>
                <a:r>
                  <a:rPr lang="en-US" b="1" dirty="0" err="1" smtClean="0">
                    <a:solidFill>
                      <a:srgbClr val="FF0000"/>
                    </a:solidFill>
                  </a:rPr>
                  <a:t>nn</a:t>
                </a:r>
                <a:r>
                  <a:rPr lang="he-IL" b="1" dirty="0" smtClean="0">
                    <a:solidFill>
                      <a:srgbClr val="FF0000"/>
                    </a:solidFill>
                  </a:rPr>
                  <a:t> למודל פרדיקציה?</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389" r="-963"/>
                </a:stretch>
              </a:blipFill>
            </p:spPr>
            <p:txBody>
              <a:bodyPr/>
              <a:lstStyle/>
              <a:p>
                <a:r>
                  <a:rPr lang="he-IL">
                    <a:noFill/>
                  </a:rPr>
                  <a:t> </a:t>
                </a:r>
              </a:p>
            </p:txBody>
          </p:sp>
        </mc:Fallback>
      </mc:AlternateContent>
    </p:spTree>
    <p:extLst>
      <p:ext uri="{BB962C8B-B14F-4D97-AF65-F5344CB8AC3E}">
        <p14:creationId xmlns:p14="http://schemas.microsoft.com/office/powerpoint/2010/main" val="377835825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476672"/>
            <a:ext cx="8229600" cy="1143000"/>
          </a:xfrm>
        </p:spPr>
        <p:txBody>
          <a:bodyPr/>
          <a:lstStyle/>
          <a:p>
            <a:pPr algn="ctr"/>
            <a:r>
              <a:rPr lang="he-IL" dirty="0" smtClean="0"/>
              <a:t>הערכת המודל הנלמד</a:t>
            </a:r>
            <a:endParaRPr lang="he-IL" dirty="0"/>
          </a:p>
        </p:txBody>
      </p:sp>
      <p:sp>
        <p:nvSpPr>
          <p:cNvPr id="3" name="מציין מיקום תוכן 2"/>
          <p:cNvSpPr>
            <a:spLocks noGrp="1"/>
          </p:cNvSpPr>
          <p:nvPr>
            <p:ph idx="1"/>
          </p:nvPr>
        </p:nvSpPr>
        <p:spPr>
          <a:xfrm>
            <a:off x="395536" y="1700808"/>
            <a:ext cx="8229600" cy="4389120"/>
          </a:xfrm>
        </p:spPr>
        <p:txBody>
          <a:bodyPr>
            <a:normAutofit lnSpcReduction="10000"/>
          </a:bodyPr>
          <a:lstStyle/>
          <a:p>
            <a:r>
              <a:rPr lang="he-IL" dirty="0" smtClean="0"/>
              <a:t>בהינתן מודל חיזוי  </a:t>
            </a:r>
            <a:r>
              <a:rPr lang="en-US" dirty="0" smtClean="0"/>
              <a:t>f</a:t>
            </a:r>
            <a:r>
              <a:rPr lang="he-IL" dirty="0" smtClean="0"/>
              <a:t> נרצה מדדים שיעריכו את טיבו.</a:t>
            </a:r>
          </a:p>
          <a:p>
            <a:r>
              <a:rPr lang="he-IL" dirty="0" smtClean="0"/>
              <a:t>ראינו כבר מדד אחד: </a:t>
            </a:r>
            <a:r>
              <a:rPr lang="en-US" dirty="0" smtClean="0"/>
              <a:t>accuracy</a:t>
            </a:r>
            <a:r>
              <a:rPr lang="he-IL" dirty="0" smtClean="0"/>
              <a:t> (המשלים של השגיאה). </a:t>
            </a:r>
            <a:r>
              <a:rPr lang="he-IL" b="1" dirty="0" smtClean="0">
                <a:solidFill>
                  <a:srgbClr val="FF0000"/>
                </a:solidFill>
              </a:rPr>
              <a:t>מה הבעייתיות במדד זה?</a:t>
            </a:r>
          </a:p>
          <a:p>
            <a:r>
              <a:rPr lang="he-IL" dirty="0" smtClean="0"/>
              <a:t>נציע מספר מדדים שעוזרים לאמוד איכות חיזוי של אלגוריתם מהיבטים שונים. אך תחילה מספר מושגים:</a:t>
            </a:r>
            <a:endParaRPr lang="he-IL" dirty="0"/>
          </a:p>
          <a:p>
            <a:pPr lvl="1"/>
            <a:r>
              <a:rPr lang="he-IL" b="1" u="sng" dirty="0" smtClean="0">
                <a:effectLst>
                  <a:outerShdw blurRad="38100" dist="38100" dir="2700000" algn="tl">
                    <a:srgbClr val="000000">
                      <a:alpha val="43137"/>
                    </a:srgbClr>
                  </a:outerShdw>
                </a:effectLst>
              </a:rPr>
              <a:t>התראה</a:t>
            </a:r>
            <a:r>
              <a:rPr lang="he-IL" dirty="0" smtClean="0"/>
              <a:t>: כאשר אלגוריתם חוזה שדוגמה חיובית (</a:t>
            </a:r>
            <a:r>
              <a:rPr lang="en-US" dirty="0" smtClean="0"/>
              <a:t>f(x)=1</a:t>
            </a:r>
            <a:r>
              <a:rPr lang="he-IL" dirty="0" smtClean="0"/>
              <a:t>)</a:t>
            </a:r>
          </a:p>
          <a:p>
            <a:pPr lvl="1"/>
            <a:r>
              <a:rPr lang="en-US" b="1" u="sng" dirty="0" smtClean="0">
                <a:effectLst>
                  <a:outerShdw blurRad="38100" dist="38100" dir="2700000" algn="tl">
                    <a:srgbClr val="000000">
                      <a:alpha val="43137"/>
                    </a:srgbClr>
                  </a:outerShdw>
                </a:effectLst>
              </a:rPr>
              <a:t>FP</a:t>
            </a:r>
            <a:r>
              <a:rPr lang="he-IL" dirty="0" smtClean="0"/>
              <a:t>: מספר התראות השווא של האלגוריתם</a:t>
            </a:r>
          </a:p>
          <a:p>
            <a:pPr lvl="1"/>
            <a:r>
              <a:rPr lang="en-US" b="1" u="sng" dirty="0" smtClean="0">
                <a:effectLst>
                  <a:outerShdw blurRad="38100" dist="38100" dir="2700000" algn="tl">
                    <a:srgbClr val="000000">
                      <a:alpha val="43137"/>
                    </a:srgbClr>
                  </a:outerShdw>
                </a:effectLst>
              </a:rPr>
              <a:t>FN</a:t>
            </a:r>
            <a:r>
              <a:rPr lang="he-IL" dirty="0" smtClean="0"/>
              <a:t>: מספר הפספוסים של האלגוריתם (אמר על דוגמה חיובית שהיא שלילית)</a:t>
            </a:r>
          </a:p>
          <a:p>
            <a:pPr lvl="1"/>
            <a:r>
              <a:rPr lang="en-US" b="1" u="sng" dirty="0" smtClean="0">
                <a:effectLst>
                  <a:outerShdw blurRad="38100" dist="38100" dir="2700000" algn="tl">
                    <a:srgbClr val="000000">
                      <a:alpha val="43137"/>
                    </a:srgbClr>
                  </a:outerShdw>
                </a:effectLst>
              </a:rPr>
              <a:t>TP</a:t>
            </a:r>
            <a:r>
              <a:rPr lang="he-IL" dirty="0" smtClean="0"/>
              <a:t>: מספר התראות האמת של האלגוריתם</a:t>
            </a:r>
          </a:p>
          <a:p>
            <a:pPr lvl="1"/>
            <a:r>
              <a:rPr lang="en-US" b="1" u="sng" dirty="0" smtClean="0">
                <a:effectLst>
                  <a:outerShdw blurRad="38100" dist="38100" dir="2700000" algn="tl">
                    <a:srgbClr val="000000">
                      <a:alpha val="43137"/>
                    </a:srgbClr>
                  </a:outerShdw>
                </a:effectLst>
              </a:rPr>
              <a:t>TN</a:t>
            </a:r>
            <a:r>
              <a:rPr lang="he-IL" dirty="0" smtClean="0"/>
              <a:t>: מספר הפעמים שהאלגוריתם צדק על דוגמאות שליליות</a:t>
            </a:r>
          </a:p>
        </p:txBody>
      </p:sp>
      <p:sp>
        <p:nvSpPr>
          <p:cNvPr id="4" name="TextBox 3"/>
          <p:cNvSpPr txBox="1"/>
          <p:nvPr/>
        </p:nvSpPr>
        <p:spPr>
          <a:xfrm>
            <a:off x="1837029" y="6093296"/>
            <a:ext cx="5760640" cy="646331"/>
          </a:xfrm>
          <a:prstGeom prst="rect">
            <a:avLst/>
          </a:prstGeom>
          <a:noFill/>
        </p:spPr>
        <p:txBody>
          <a:bodyPr wrap="square" rtlCol="1">
            <a:spAutoFit/>
          </a:bodyPr>
          <a:lstStyle/>
          <a:p>
            <a:pPr algn="ctr"/>
            <a:r>
              <a:rPr lang="he-IL" b="1" dirty="0" smtClean="0">
                <a:solidFill>
                  <a:srgbClr val="FF0000"/>
                </a:solidFill>
              </a:rPr>
              <a:t>בכל הדוגמאות הנ"ל, תיוג חיובי מסמל את האירוע אותו רוצים לחזות (למשל קיומה של מחלה, האם היה שיגור וכו')</a:t>
            </a:r>
            <a:endParaRPr lang="he-IL" b="1" dirty="0">
              <a:solidFill>
                <a:srgbClr val="FF0000"/>
              </a:solidFill>
            </a:endParaRPr>
          </a:p>
        </p:txBody>
      </p:sp>
    </p:spTree>
    <p:extLst>
      <p:ext uri="{BB962C8B-B14F-4D97-AF65-F5344CB8AC3E}">
        <p14:creationId xmlns:p14="http://schemas.microsoft.com/office/powerpoint/2010/main" val="216250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אך קודם, קצת מושגים בסיסיים...</a:t>
            </a:r>
            <a:endParaRPr lang="he-IL" dirty="0"/>
          </a:p>
        </p:txBody>
      </p:sp>
      <p:sp>
        <p:nvSpPr>
          <p:cNvPr id="3" name="מציין מיקום תוכן 2"/>
          <p:cNvSpPr>
            <a:spLocks noGrp="1"/>
          </p:cNvSpPr>
          <p:nvPr>
            <p:ph idx="1"/>
          </p:nvPr>
        </p:nvSpPr>
        <p:spPr/>
        <p:txBody>
          <a:bodyPr/>
          <a:lstStyle/>
          <a:p>
            <a:r>
              <a:rPr lang="he-IL" dirty="0" smtClean="0"/>
              <a:t>משתנה מסביר ומשתנה מטרה</a:t>
            </a:r>
          </a:p>
          <a:p>
            <a:r>
              <a:rPr lang="he-IL" dirty="0" smtClean="0"/>
              <a:t>סוגים שונים של פיצ'רים:</a:t>
            </a:r>
          </a:p>
          <a:p>
            <a:pPr lvl="1"/>
            <a:r>
              <a:rPr lang="he-IL" dirty="0" smtClean="0"/>
              <a:t>נומרי:</a:t>
            </a:r>
          </a:p>
          <a:p>
            <a:pPr lvl="2"/>
            <a:r>
              <a:rPr lang="he-IL" dirty="0" smtClean="0"/>
              <a:t>רציף</a:t>
            </a:r>
          </a:p>
          <a:p>
            <a:pPr lvl="2"/>
            <a:r>
              <a:rPr lang="he-IL" dirty="0" smtClean="0"/>
              <a:t>בדיד</a:t>
            </a:r>
          </a:p>
          <a:p>
            <a:pPr lvl="1"/>
            <a:r>
              <a:rPr lang="he-IL" dirty="0" smtClean="0"/>
              <a:t>קטגורי:</a:t>
            </a:r>
          </a:p>
          <a:p>
            <a:pPr lvl="2"/>
            <a:r>
              <a:rPr lang="he-IL" dirty="0" smtClean="0"/>
              <a:t>אורדינלי</a:t>
            </a:r>
            <a:endParaRPr lang="he-IL" dirty="0"/>
          </a:p>
          <a:p>
            <a:pPr lvl="2"/>
            <a:r>
              <a:rPr lang="he-IL" dirty="0" smtClean="0"/>
              <a:t>חסר סדר</a:t>
            </a:r>
          </a:p>
          <a:p>
            <a:r>
              <a:rPr lang="en-US" dirty="0" smtClean="0"/>
              <a:t>Train set, test set</a:t>
            </a:r>
            <a:endParaRPr lang="he-IL" dirty="0" smtClean="0"/>
          </a:p>
        </p:txBody>
      </p:sp>
      <p:graphicFrame>
        <p:nvGraphicFramePr>
          <p:cNvPr id="4" name="טבלה 3"/>
          <p:cNvGraphicFramePr>
            <a:graphicFrameLocks noGrp="1"/>
          </p:cNvGraphicFramePr>
          <p:nvPr>
            <p:extLst>
              <p:ext uri="{D42A27DB-BD31-4B8C-83A1-F6EECF244321}">
                <p14:modId xmlns:p14="http://schemas.microsoft.com/office/powerpoint/2010/main" val="3501948090"/>
              </p:ext>
            </p:extLst>
          </p:nvPr>
        </p:nvGraphicFramePr>
        <p:xfrm>
          <a:off x="755576" y="3212976"/>
          <a:ext cx="5194920" cy="1885152"/>
        </p:xfrm>
        <a:graphic>
          <a:graphicData uri="http://schemas.openxmlformats.org/drawingml/2006/table">
            <a:tbl>
              <a:tblPr rtl="1" firstRow="1" bandRow="1">
                <a:tableStyleId>{5C22544A-7EE6-4342-B048-85BDC9FD1C3A}</a:tableStyleId>
              </a:tblPr>
              <a:tblGrid>
                <a:gridCol w="865820"/>
                <a:gridCol w="865820"/>
                <a:gridCol w="865820"/>
                <a:gridCol w="865820"/>
                <a:gridCol w="865820"/>
                <a:gridCol w="865820"/>
              </a:tblGrid>
              <a:tr h="0">
                <a:tc>
                  <a:txBody>
                    <a:bodyPr/>
                    <a:lstStyle/>
                    <a:p>
                      <a:pPr rtl="1"/>
                      <a:r>
                        <a:rPr lang="he-IL" dirty="0" smtClean="0"/>
                        <a:t>טעים?</a:t>
                      </a:r>
                      <a:endParaRPr lang="he-IL" dirty="0"/>
                    </a:p>
                  </a:txBody>
                  <a:tcPr/>
                </a:tc>
                <a:tc>
                  <a:txBody>
                    <a:bodyPr/>
                    <a:lstStyle/>
                    <a:p>
                      <a:pPr rtl="1"/>
                      <a:r>
                        <a:rPr lang="he-IL" dirty="0" smtClean="0"/>
                        <a:t>רכות</a:t>
                      </a:r>
                      <a:endParaRPr lang="he-IL" dirty="0"/>
                    </a:p>
                  </a:txBody>
                  <a:tcPr/>
                </a:tc>
                <a:tc>
                  <a:txBody>
                    <a:bodyPr/>
                    <a:lstStyle/>
                    <a:p>
                      <a:pPr rtl="1"/>
                      <a:r>
                        <a:rPr lang="he-IL" dirty="0" smtClean="0"/>
                        <a:t>ריחניות</a:t>
                      </a:r>
                      <a:endParaRPr lang="he-IL" dirty="0"/>
                    </a:p>
                  </a:txBody>
                  <a:tcPr/>
                </a:tc>
                <a:tc>
                  <a:txBody>
                    <a:bodyPr/>
                    <a:lstStyle/>
                    <a:p>
                      <a:pPr rtl="1"/>
                      <a:r>
                        <a:rPr lang="he-IL" dirty="0" smtClean="0"/>
                        <a:t>משקל</a:t>
                      </a:r>
                      <a:endParaRPr lang="he-IL" dirty="0"/>
                    </a:p>
                  </a:txBody>
                  <a:tcPr/>
                </a:tc>
                <a:tc>
                  <a:txBody>
                    <a:bodyPr/>
                    <a:lstStyle/>
                    <a:p>
                      <a:pPr rtl="1"/>
                      <a:r>
                        <a:rPr lang="he-IL" dirty="0" smtClean="0"/>
                        <a:t>צבע</a:t>
                      </a:r>
                      <a:endParaRPr lang="he-IL" dirty="0"/>
                    </a:p>
                  </a:txBody>
                  <a:tcPr/>
                </a:tc>
                <a:tc>
                  <a:txBody>
                    <a:bodyPr/>
                    <a:lstStyle/>
                    <a:p>
                      <a:pPr rtl="1"/>
                      <a:r>
                        <a:rPr lang="he-IL" dirty="0" smtClean="0"/>
                        <a:t>קוטר</a:t>
                      </a:r>
                      <a:endParaRPr lang="he-IL" dirty="0"/>
                    </a:p>
                  </a:txBody>
                  <a:tcPr/>
                </a:tc>
              </a:tr>
              <a:tr h="506464">
                <a:tc>
                  <a:txBody>
                    <a:bodyPr/>
                    <a:lstStyle/>
                    <a:p>
                      <a:pPr rtl="1"/>
                      <a:r>
                        <a:rPr lang="he-IL" dirty="0" smtClean="0"/>
                        <a:t>לא</a:t>
                      </a:r>
                      <a:endParaRPr lang="he-IL" dirty="0"/>
                    </a:p>
                  </a:txBody>
                  <a:tcPr/>
                </a:tc>
                <a:tc>
                  <a:txBody>
                    <a:bodyPr/>
                    <a:lstStyle/>
                    <a:p>
                      <a:pPr rtl="1"/>
                      <a:r>
                        <a:rPr lang="he-IL" dirty="0" smtClean="0"/>
                        <a:t>רך</a:t>
                      </a:r>
                      <a:endParaRPr lang="he-IL" dirty="0"/>
                    </a:p>
                  </a:txBody>
                  <a:tcPr/>
                </a:tc>
                <a:tc>
                  <a:txBody>
                    <a:bodyPr/>
                    <a:lstStyle/>
                    <a:p>
                      <a:pPr rtl="1"/>
                      <a:r>
                        <a:rPr lang="he-IL" dirty="0" smtClean="0"/>
                        <a:t>בינונית</a:t>
                      </a:r>
                      <a:endParaRPr lang="he-IL" dirty="0"/>
                    </a:p>
                  </a:txBody>
                  <a:tcPr/>
                </a:tc>
                <a:tc>
                  <a:txBody>
                    <a:bodyPr/>
                    <a:lstStyle/>
                    <a:p>
                      <a:pPr rtl="1"/>
                      <a:r>
                        <a:rPr lang="he-IL" dirty="0" smtClean="0"/>
                        <a:t>200</a:t>
                      </a:r>
                      <a:endParaRPr lang="he-IL" dirty="0"/>
                    </a:p>
                  </a:txBody>
                  <a:tcPr/>
                </a:tc>
                <a:tc>
                  <a:txBody>
                    <a:bodyPr/>
                    <a:lstStyle/>
                    <a:p>
                      <a:pPr rtl="1"/>
                      <a:r>
                        <a:rPr lang="he-IL" dirty="0" smtClean="0"/>
                        <a:t>צהוב</a:t>
                      </a:r>
                      <a:endParaRPr lang="he-IL" dirty="0"/>
                    </a:p>
                  </a:txBody>
                  <a:tcPr/>
                </a:tc>
                <a:tc>
                  <a:txBody>
                    <a:bodyPr/>
                    <a:lstStyle/>
                    <a:p>
                      <a:pPr rtl="1"/>
                      <a:r>
                        <a:rPr lang="he-IL" dirty="0" smtClean="0"/>
                        <a:t>10</a:t>
                      </a:r>
                      <a:endParaRPr lang="he-IL" dirty="0"/>
                    </a:p>
                  </a:txBody>
                  <a:tcPr/>
                </a:tc>
              </a:tr>
              <a:tr h="506464">
                <a:tc>
                  <a:txBody>
                    <a:bodyPr/>
                    <a:lstStyle/>
                    <a:p>
                      <a:pPr rtl="1"/>
                      <a:r>
                        <a:rPr lang="he-IL" dirty="0" smtClean="0"/>
                        <a:t>כן</a:t>
                      </a:r>
                      <a:endParaRPr lang="he-IL" dirty="0"/>
                    </a:p>
                  </a:txBody>
                  <a:tcPr/>
                </a:tc>
                <a:tc>
                  <a:txBody>
                    <a:bodyPr/>
                    <a:lstStyle/>
                    <a:p>
                      <a:pPr rtl="1"/>
                      <a:r>
                        <a:rPr lang="he-IL" dirty="0" smtClean="0"/>
                        <a:t>בינונית</a:t>
                      </a:r>
                      <a:endParaRPr lang="he-IL" dirty="0"/>
                    </a:p>
                  </a:txBody>
                  <a:tcPr/>
                </a:tc>
                <a:tc>
                  <a:txBody>
                    <a:bodyPr/>
                    <a:lstStyle/>
                    <a:p>
                      <a:pPr rtl="1"/>
                      <a:r>
                        <a:rPr lang="he-IL" dirty="0" smtClean="0"/>
                        <a:t>גבוהה</a:t>
                      </a:r>
                      <a:endParaRPr lang="he-IL" dirty="0"/>
                    </a:p>
                  </a:txBody>
                  <a:tcPr/>
                </a:tc>
                <a:tc>
                  <a:txBody>
                    <a:bodyPr/>
                    <a:lstStyle/>
                    <a:p>
                      <a:pPr rtl="1"/>
                      <a:r>
                        <a:rPr lang="he-IL" dirty="0" smtClean="0"/>
                        <a:t>150</a:t>
                      </a:r>
                      <a:endParaRPr lang="he-IL" dirty="0"/>
                    </a:p>
                  </a:txBody>
                  <a:tcPr/>
                </a:tc>
                <a:tc>
                  <a:txBody>
                    <a:bodyPr/>
                    <a:lstStyle/>
                    <a:p>
                      <a:pPr rtl="1"/>
                      <a:r>
                        <a:rPr lang="he-IL" dirty="0" smtClean="0"/>
                        <a:t>כתום</a:t>
                      </a:r>
                      <a:endParaRPr lang="he-IL" dirty="0"/>
                    </a:p>
                  </a:txBody>
                  <a:tcPr/>
                </a:tc>
                <a:tc>
                  <a:txBody>
                    <a:bodyPr/>
                    <a:lstStyle/>
                    <a:p>
                      <a:pPr rtl="1"/>
                      <a:r>
                        <a:rPr lang="he-IL" dirty="0" smtClean="0"/>
                        <a:t>10</a:t>
                      </a:r>
                      <a:endParaRPr lang="he-IL" dirty="0"/>
                    </a:p>
                  </a:txBody>
                  <a:tcPr/>
                </a:tc>
              </a:tr>
              <a:tr h="506464">
                <a:tc>
                  <a:txBody>
                    <a:bodyPr/>
                    <a:lstStyle/>
                    <a:p>
                      <a:pPr rtl="1"/>
                      <a:r>
                        <a:rPr lang="he-IL" dirty="0" smtClean="0"/>
                        <a:t>....</a:t>
                      </a:r>
                      <a:endParaRPr lang="he-IL" dirty="0"/>
                    </a:p>
                  </a:txBody>
                  <a:tcPr/>
                </a:tc>
                <a:tc>
                  <a:txBody>
                    <a:bodyPr/>
                    <a:lstStyle/>
                    <a:p>
                      <a:pPr rtl="1"/>
                      <a:r>
                        <a:rPr lang="he-IL" dirty="0" smtClean="0"/>
                        <a:t>....</a:t>
                      </a:r>
                      <a:endParaRPr lang="he-IL" dirty="0"/>
                    </a:p>
                  </a:txBody>
                  <a:tcPr/>
                </a:tc>
                <a:tc>
                  <a:txBody>
                    <a:bodyPr/>
                    <a:lstStyle/>
                    <a:p>
                      <a:pPr rtl="1"/>
                      <a:r>
                        <a:rPr lang="he-IL" dirty="0" smtClean="0"/>
                        <a:t>....</a:t>
                      </a:r>
                      <a:endParaRPr lang="he-IL" dirty="0"/>
                    </a:p>
                  </a:txBody>
                  <a:tcPr/>
                </a:tc>
                <a:tc>
                  <a:txBody>
                    <a:bodyPr/>
                    <a:lstStyle/>
                    <a:p>
                      <a:pPr rtl="1"/>
                      <a:r>
                        <a:rPr lang="he-IL" dirty="0" smtClean="0"/>
                        <a:t>....</a:t>
                      </a:r>
                      <a:endParaRPr lang="he-IL" dirty="0"/>
                    </a:p>
                  </a:txBody>
                  <a:tcPr/>
                </a:tc>
                <a:tc>
                  <a:txBody>
                    <a:bodyPr/>
                    <a:lstStyle/>
                    <a:p>
                      <a:pPr rtl="1"/>
                      <a:r>
                        <a:rPr lang="he-IL" dirty="0" smtClean="0"/>
                        <a:t>....</a:t>
                      </a:r>
                      <a:endParaRPr lang="he-IL" dirty="0"/>
                    </a:p>
                  </a:txBody>
                  <a:tcPr/>
                </a:tc>
                <a:tc>
                  <a:txBody>
                    <a:bodyPr/>
                    <a:lstStyle/>
                    <a:p>
                      <a:pPr rtl="1"/>
                      <a:r>
                        <a:rPr lang="he-IL" dirty="0" smtClean="0"/>
                        <a:t>....</a:t>
                      </a:r>
                      <a:endParaRPr lang="he-IL" dirty="0"/>
                    </a:p>
                  </a:txBody>
                  <a:tcPr/>
                </a:tc>
              </a:tr>
            </a:tbl>
          </a:graphicData>
        </a:graphic>
      </p:graphicFrame>
    </p:spTree>
    <p:extLst>
      <p:ext uri="{BB962C8B-B14F-4D97-AF65-F5344CB8AC3E}">
        <p14:creationId xmlns:p14="http://schemas.microsoft.com/office/powerpoint/2010/main" val="37415614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הערכת המודל הנלמד</a:t>
            </a:r>
            <a:endParaRPr lang="he-IL" dirty="0"/>
          </a:p>
        </p:txBody>
      </p:sp>
      <p:sp>
        <p:nvSpPr>
          <p:cNvPr id="3" name="מציין מיקום תוכן 2"/>
          <p:cNvSpPr>
            <a:spLocks noGrp="1"/>
          </p:cNvSpPr>
          <p:nvPr>
            <p:ph idx="1"/>
          </p:nvPr>
        </p:nvSpPr>
        <p:spPr/>
        <p:txBody>
          <a:bodyPr>
            <a:normAutofit/>
          </a:bodyPr>
          <a:lstStyle/>
          <a:p>
            <a:r>
              <a:rPr lang="en-US" b="1" u="sng" dirty="0" smtClean="0"/>
              <a:t>Precision</a:t>
            </a:r>
            <a:r>
              <a:rPr lang="he-IL" dirty="0" smtClean="0"/>
              <a:t>: הדיוק של התראות אלגוריתם, כלומר אחוז ההתראות המוצדקות של האלגוריתם (המשלים של מאורע זה הוא שיעור התראות השווא). </a:t>
            </a:r>
          </a:p>
          <a:p>
            <a:r>
              <a:rPr lang="he-IL" b="1" dirty="0" smtClean="0">
                <a:solidFill>
                  <a:srgbClr val="FF0000"/>
                </a:solidFill>
              </a:rPr>
              <a:t>המציאו נוסחה שמחשבת מדד זה על סמך </a:t>
            </a:r>
            <a:r>
              <a:rPr lang="en-US" b="1" dirty="0" smtClean="0">
                <a:solidFill>
                  <a:srgbClr val="FF0000"/>
                </a:solidFill>
              </a:rPr>
              <a:t>FP, TP, FN, TN</a:t>
            </a:r>
            <a:endParaRPr lang="he-IL" b="1" dirty="0" smtClean="0">
              <a:solidFill>
                <a:srgbClr val="FF0000"/>
              </a:solidFill>
            </a:endParaRPr>
          </a:p>
          <a:p>
            <a:r>
              <a:rPr lang="en-US" b="1" u="sng" dirty="0" smtClean="0"/>
              <a:t>Recall</a:t>
            </a:r>
            <a:r>
              <a:rPr lang="he-IL" dirty="0" smtClean="0"/>
              <a:t>: אחוז הדוגמאות החיוביות המכוסות על ידי האלגוריתם, כלומר שהאלגוריתם נותן עליהם חיזוי נכון. </a:t>
            </a:r>
          </a:p>
          <a:p>
            <a:r>
              <a:rPr lang="he-IL" b="1" dirty="0">
                <a:solidFill>
                  <a:srgbClr val="FF0000"/>
                </a:solidFill>
              </a:rPr>
              <a:t>המציאו נוסחה שמחשבת מדד זה על סמך </a:t>
            </a:r>
            <a:r>
              <a:rPr lang="en-US" b="1" dirty="0">
                <a:solidFill>
                  <a:srgbClr val="FF0000"/>
                </a:solidFill>
              </a:rPr>
              <a:t>FP, TP, FN, TN</a:t>
            </a:r>
            <a:endParaRPr lang="he-IL" b="1" dirty="0">
              <a:solidFill>
                <a:srgbClr val="FF0000"/>
              </a:solidFill>
            </a:endParaRPr>
          </a:p>
          <a:p>
            <a:endParaRPr lang="he-IL" b="1" dirty="0" smtClean="0">
              <a:solidFill>
                <a:srgbClr val="FF0000"/>
              </a:solidFill>
            </a:endParaRPr>
          </a:p>
        </p:txBody>
      </p:sp>
    </p:spTree>
    <p:extLst>
      <p:ext uri="{BB962C8B-B14F-4D97-AF65-F5344CB8AC3E}">
        <p14:creationId xmlns:p14="http://schemas.microsoft.com/office/powerpoint/2010/main" val="4422933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הערכת המודל הנלמד</a:t>
            </a:r>
            <a:endParaRPr lang="he-IL" dirty="0"/>
          </a:p>
        </p:txBody>
      </p:sp>
      <p:sp>
        <p:nvSpPr>
          <p:cNvPr id="3" name="מציין מיקום תוכן 2"/>
          <p:cNvSpPr>
            <a:spLocks noGrp="1"/>
          </p:cNvSpPr>
          <p:nvPr>
            <p:ph idx="1"/>
          </p:nvPr>
        </p:nvSpPr>
        <p:spPr/>
        <p:txBody>
          <a:bodyPr>
            <a:normAutofit/>
          </a:bodyPr>
          <a:lstStyle/>
          <a:p>
            <a:r>
              <a:rPr lang="he-IL" b="1" u="sng" dirty="0" smtClean="0"/>
              <a:t>דרך מקובלת להסתכל על המדדים הנ"ל היא באמצעות </a:t>
            </a:r>
            <a:r>
              <a:rPr lang="en-US" b="1" u="sng" dirty="0" smtClean="0"/>
              <a:t>confusion matrix</a:t>
            </a:r>
            <a:r>
              <a:rPr lang="he-IL" b="1" u="sng" dirty="0" smtClean="0"/>
              <a:t>:</a:t>
            </a:r>
            <a:endParaRPr lang="he-IL" b="1" dirty="0">
              <a:solidFill>
                <a:srgbClr val="FF0000"/>
              </a:solidFill>
            </a:endParaRPr>
          </a:p>
          <a:p>
            <a:endParaRPr lang="he-IL" b="1" dirty="0" smtClean="0">
              <a:solidFill>
                <a:srgbClr val="FF0000"/>
              </a:solidFill>
            </a:endParaRP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170911"/>
            <a:ext cx="4880709" cy="2185392"/>
          </a:xfrm>
          <a:prstGeom prst="rect">
            <a:avLst/>
          </a:prstGeom>
        </p:spPr>
      </p:pic>
    </p:spTree>
    <p:extLst>
      <p:ext uri="{BB962C8B-B14F-4D97-AF65-F5344CB8AC3E}">
        <p14:creationId xmlns:p14="http://schemas.microsoft.com/office/powerpoint/2010/main" val="37603460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שאלות למחשבה</a:t>
            </a:r>
            <a:endParaRPr lang="he-IL" dirty="0"/>
          </a:p>
        </p:txBody>
      </p:sp>
      <p:sp>
        <p:nvSpPr>
          <p:cNvPr id="3" name="מציין מיקום תוכן 2"/>
          <p:cNvSpPr>
            <a:spLocks noGrp="1"/>
          </p:cNvSpPr>
          <p:nvPr>
            <p:ph idx="1"/>
          </p:nvPr>
        </p:nvSpPr>
        <p:spPr/>
        <p:txBody>
          <a:bodyPr>
            <a:normAutofit/>
          </a:bodyPr>
          <a:lstStyle/>
          <a:p>
            <a:r>
              <a:rPr lang="he-IL" dirty="0"/>
              <a:t>מה הכיסוי והדיוק של אלגוריתם חיזוי אקראי?</a:t>
            </a:r>
          </a:p>
          <a:p>
            <a:r>
              <a:rPr lang="he-IL" dirty="0" smtClean="0"/>
              <a:t>האם תוכלו לתת דוגמה למצב בו ה- </a:t>
            </a:r>
            <a:r>
              <a:rPr lang="en-US" dirty="0" smtClean="0"/>
              <a:t>accuracy</a:t>
            </a:r>
            <a:r>
              <a:rPr lang="he-IL" dirty="0" smtClean="0"/>
              <a:t> של אלגוריתם חיזוי מצויין אך ה- </a:t>
            </a:r>
            <a:r>
              <a:rPr lang="en-US" dirty="0" smtClean="0"/>
              <a:t>precision</a:t>
            </a:r>
            <a:r>
              <a:rPr lang="he-IL" dirty="0" smtClean="0"/>
              <a:t> גרוע? </a:t>
            </a:r>
          </a:p>
          <a:p>
            <a:r>
              <a:rPr lang="he-IL" dirty="0" smtClean="0"/>
              <a:t>מה ה-</a:t>
            </a:r>
            <a:r>
              <a:rPr lang="en-US" dirty="0" smtClean="0"/>
              <a:t>recall </a:t>
            </a:r>
            <a:r>
              <a:rPr lang="he-IL" dirty="0" smtClean="0"/>
              <a:t> וה- </a:t>
            </a:r>
            <a:r>
              <a:rPr lang="en-US" dirty="0" smtClean="0"/>
              <a:t>precision</a:t>
            </a:r>
            <a:r>
              <a:rPr lang="he-IL" dirty="0" smtClean="0"/>
              <a:t> של האלגוריתם שמחזיר תיוג חיובי על כל הדוגמאות?</a:t>
            </a:r>
          </a:p>
          <a:p>
            <a:r>
              <a:rPr lang="he-IL" dirty="0" smtClean="0"/>
              <a:t>מה הכיסוי והדיוק של האלגוריתם שמחזיר תיוג שלילי על כל הדוגמאות?</a:t>
            </a:r>
          </a:p>
          <a:p>
            <a:endParaRPr lang="he-IL" b="1" dirty="0" smtClean="0">
              <a:solidFill>
                <a:srgbClr val="FF0000"/>
              </a:solidFill>
            </a:endParaRPr>
          </a:p>
        </p:txBody>
      </p:sp>
    </p:spTree>
    <p:extLst>
      <p:ext uri="{BB962C8B-B14F-4D97-AF65-F5344CB8AC3E}">
        <p14:creationId xmlns:p14="http://schemas.microsoft.com/office/powerpoint/2010/main" val="301796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הערכת המודל הנלמד</a:t>
            </a:r>
            <a:endParaRPr lang="he-IL" dirty="0"/>
          </a:p>
        </p:txBody>
      </p:sp>
      <p:sp>
        <p:nvSpPr>
          <p:cNvPr id="3" name="מציין מיקום תוכן 2"/>
          <p:cNvSpPr>
            <a:spLocks noGrp="1"/>
          </p:cNvSpPr>
          <p:nvPr>
            <p:ph idx="1"/>
          </p:nvPr>
        </p:nvSpPr>
        <p:spPr/>
        <p:txBody>
          <a:bodyPr>
            <a:normAutofit/>
          </a:bodyPr>
          <a:lstStyle/>
          <a:p>
            <a:r>
              <a:rPr lang="he-IL" dirty="0" smtClean="0"/>
              <a:t>בשקף הקודם ראינו את ה-</a:t>
            </a:r>
            <a:r>
              <a:rPr lang="en-US" dirty="0" smtClean="0"/>
              <a:t>tradeoff</a:t>
            </a:r>
            <a:r>
              <a:rPr lang="he-IL" dirty="0" smtClean="0"/>
              <a:t> בין </a:t>
            </a:r>
            <a:r>
              <a:rPr lang="en-US" dirty="0" smtClean="0"/>
              <a:t>precision</a:t>
            </a:r>
            <a:r>
              <a:rPr lang="he-IL" dirty="0" smtClean="0"/>
              <a:t> ל-</a:t>
            </a:r>
            <a:r>
              <a:rPr lang="en-US" dirty="0" smtClean="0"/>
              <a:t>recall</a:t>
            </a:r>
            <a:r>
              <a:rPr lang="he-IL" dirty="0" smtClean="0"/>
              <a:t>. </a:t>
            </a:r>
          </a:p>
          <a:p>
            <a:r>
              <a:rPr lang="he-IL" dirty="0" smtClean="0"/>
              <a:t>יש בעיות בהם ה-</a:t>
            </a:r>
            <a:r>
              <a:rPr lang="en-US" dirty="0" smtClean="0"/>
              <a:t>precision</a:t>
            </a:r>
            <a:r>
              <a:rPr lang="he-IL" dirty="0" smtClean="0"/>
              <a:t> חשוב יותר (תוכלו לתת דוגמה?) ויש בעיות בהם ה-</a:t>
            </a:r>
            <a:r>
              <a:rPr lang="en-US" dirty="0" smtClean="0"/>
              <a:t>recall </a:t>
            </a:r>
            <a:r>
              <a:rPr lang="he-IL" dirty="0" smtClean="0"/>
              <a:t> חשוב יותר (תוכלו לתת דוגמה?)</a:t>
            </a:r>
          </a:p>
          <a:p>
            <a:r>
              <a:rPr lang="he-IL" b="1" dirty="0" smtClean="0">
                <a:solidFill>
                  <a:srgbClr val="FF0000"/>
                </a:solidFill>
              </a:rPr>
              <a:t>כיצד ניתן לשנות את יחס ה- </a:t>
            </a:r>
            <a:r>
              <a:rPr lang="en-US" b="1" dirty="0" smtClean="0">
                <a:solidFill>
                  <a:srgbClr val="FF0000"/>
                </a:solidFill>
              </a:rPr>
              <a:t>precision-recall</a:t>
            </a:r>
            <a:r>
              <a:rPr lang="he-IL" b="1" dirty="0" smtClean="0">
                <a:solidFill>
                  <a:srgbClr val="FF0000"/>
                </a:solidFill>
              </a:rPr>
              <a:t> של אלגוריתמי הקלסיפיקציה שראינו עד כה (כך שיתאימו לאופי הבעיה)?</a:t>
            </a:r>
          </a:p>
          <a:p>
            <a:endParaRPr lang="he-IL" b="1" dirty="0" smtClean="0">
              <a:solidFill>
                <a:srgbClr val="FF0000"/>
              </a:solidFill>
            </a:endParaRP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4312943"/>
            <a:ext cx="3960440" cy="2272865"/>
          </a:xfrm>
          <a:prstGeom prst="rect">
            <a:avLst/>
          </a:prstGeom>
        </p:spPr>
      </p:pic>
    </p:spTree>
    <p:extLst>
      <p:ext uri="{BB962C8B-B14F-4D97-AF65-F5344CB8AC3E}">
        <p14:creationId xmlns:p14="http://schemas.microsoft.com/office/powerpoint/2010/main" val="7583532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23528" y="332656"/>
            <a:ext cx="8229600" cy="1143000"/>
          </a:xfrm>
        </p:spPr>
        <p:txBody>
          <a:bodyPr/>
          <a:lstStyle/>
          <a:p>
            <a:pPr algn="ctr"/>
            <a:r>
              <a:rPr lang="he-IL" dirty="0" smtClean="0"/>
              <a:t>הערכת המודל הנלמד</a:t>
            </a:r>
            <a:endParaRPr lang="he-IL" dirty="0"/>
          </a:p>
        </p:txBody>
      </p:sp>
      <p:sp>
        <p:nvSpPr>
          <p:cNvPr id="3" name="מציין מיקום תוכן 2"/>
          <p:cNvSpPr>
            <a:spLocks noGrp="1"/>
          </p:cNvSpPr>
          <p:nvPr>
            <p:ph idx="1"/>
          </p:nvPr>
        </p:nvSpPr>
        <p:spPr>
          <a:xfrm>
            <a:off x="395536" y="1484784"/>
            <a:ext cx="8229600" cy="4389120"/>
          </a:xfrm>
        </p:spPr>
        <p:txBody>
          <a:bodyPr>
            <a:normAutofit/>
          </a:bodyPr>
          <a:lstStyle/>
          <a:p>
            <a:r>
              <a:rPr lang="he-IL" dirty="0" smtClean="0"/>
              <a:t>למעשה העקומה שיותר נפוץ להסתכל עליה היא ה-</a:t>
            </a:r>
            <a:r>
              <a:rPr lang="en-US" dirty="0" smtClean="0"/>
              <a:t>ROC</a:t>
            </a:r>
            <a:r>
              <a:rPr lang="he-IL" dirty="0" smtClean="0"/>
              <a:t>:</a:t>
            </a:r>
          </a:p>
          <a:p>
            <a:endParaRPr lang="he-IL" dirty="0"/>
          </a:p>
          <a:p>
            <a:endParaRPr lang="he-IL" dirty="0" smtClean="0"/>
          </a:p>
          <a:p>
            <a:endParaRPr lang="he-IL" dirty="0"/>
          </a:p>
          <a:p>
            <a:endParaRPr lang="he-IL" dirty="0" smtClean="0"/>
          </a:p>
          <a:p>
            <a:endParaRPr lang="he-IL" dirty="0"/>
          </a:p>
          <a:p>
            <a:endParaRPr lang="he-IL" dirty="0" smtClean="0"/>
          </a:p>
          <a:p>
            <a:endParaRPr lang="he-IL" dirty="0"/>
          </a:p>
          <a:p>
            <a:endParaRPr lang="he-IL" dirty="0" smtClean="0"/>
          </a:p>
          <a:p>
            <a:endParaRPr lang="he-IL" dirty="0"/>
          </a:p>
          <a:p>
            <a:pPr marL="0" indent="0">
              <a:buNone/>
            </a:pPr>
            <a:endParaRPr lang="he-IL" dirty="0"/>
          </a:p>
          <a:p>
            <a:pPr marL="0" indent="0">
              <a:buNone/>
            </a:pPr>
            <a:endParaRPr lang="he-IL"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218" y="2060848"/>
            <a:ext cx="4764021" cy="3573016"/>
          </a:xfrm>
          <a:prstGeom prst="rect">
            <a:avLst/>
          </a:prstGeom>
        </p:spPr>
      </p:pic>
      <p:sp>
        <p:nvSpPr>
          <p:cNvPr id="5" name="TextBox 4"/>
          <p:cNvSpPr txBox="1"/>
          <p:nvPr/>
        </p:nvSpPr>
        <p:spPr>
          <a:xfrm>
            <a:off x="1895924" y="5633864"/>
            <a:ext cx="5472608" cy="1200329"/>
          </a:xfrm>
          <a:prstGeom prst="rect">
            <a:avLst/>
          </a:prstGeom>
          <a:noFill/>
        </p:spPr>
        <p:txBody>
          <a:bodyPr wrap="square" rtlCol="1">
            <a:spAutoFit/>
          </a:bodyPr>
          <a:lstStyle/>
          <a:p>
            <a:pPr algn="ctr"/>
            <a:r>
              <a:rPr lang="he-IL" b="1" dirty="0" smtClean="0">
                <a:solidFill>
                  <a:srgbClr val="FF0000"/>
                </a:solidFill>
              </a:rPr>
              <a:t>מי מהמודלים טוב יותר? </a:t>
            </a:r>
          </a:p>
          <a:p>
            <a:pPr algn="ctr"/>
            <a:r>
              <a:rPr lang="he-IL" b="1" dirty="0">
                <a:solidFill>
                  <a:srgbClr val="FF0000"/>
                </a:solidFill>
              </a:rPr>
              <a:t>איזה נקודה בגרף ה-</a:t>
            </a:r>
            <a:r>
              <a:rPr lang="en-US" b="1" dirty="0">
                <a:solidFill>
                  <a:srgbClr val="FF0000"/>
                </a:solidFill>
              </a:rPr>
              <a:t>roc</a:t>
            </a:r>
            <a:r>
              <a:rPr lang="he-IL" b="1" dirty="0">
                <a:solidFill>
                  <a:srgbClr val="FF0000"/>
                </a:solidFill>
              </a:rPr>
              <a:t> נראית לכם אופטימלית</a:t>
            </a:r>
            <a:r>
              <a:rPr lang="he-IL" b="1" dirty="0" smtClean="0">
                <a:solidFill>
                  <a:srgbClr val="FF0000"/>
                </a:solidFill>
              </a:rPr>
              <a:t>?</a:t>
            </a:r>
          </a:p>
          <a:p>
            <a:pPr algn="ctr"/>
            <a:r>
              <a:rPr lang="he-IL" b="1" dirty="0" smtClean="0">
                <a:solidFill>
                  <a:srgbClr val="FF0000"/>
                </a:solidFill>
              </a:rPr>
              <a:t>כיצד נראה גרף </a:t>
            </a:r>
            <a:r>
              <a:rPr lang="en-US" b="1" dirty="0" smtClean="0">
                <a:solidFill>
                  <a:srgbClr val="FF0000"/>
                </a:solidFill>
              </a:rPr>
              <a:t>ROC</a:t>
            </a:r>
            <a:r>
              <a:rPr lang="he-IL" b="1" dirty="0" smtClean="0">
                <a:solidFill>
                  <a:srgbClr val="FF0000"/>
                </a:solidFill>
              </a:rPr>
              <a:t> של היפותזה מושלמת?</a:t>
            </a:r>
          </a:p>
          <a:p>
            <a:pPr algn="ctr"/>
            <a:r>
              <a:rPr lang="he-IL" b="1" dirty="0" smtClean="0">
                <a:solidFill>
                  <a:srgbClr val="FF0000"/>
                </a:solidFill>
              </a:rPr>
              <a:t>האם תוכלו לומר מהו ה-</a:t>
            </a:r>
            <a:r>
              <a:rPr lang="en-US" b="1" dirty="0" smtClean="0">
                <a:solidFill>
                  <a:srgbClr val="FF0000"/>
                </a:solidFill>
              </a:rPr>
              <a:t>baseline</a:t>
            </a:r>
            <a:r>
              <a:rPr lang="he-IL" b="1" dirty="0" smtClean="0">
                <a:solidFill>
                  <a:srgbClr val="FF0000"/>
                </a:solidFill>
              </a:rPr>
              <a:t> שנלקח?</a:t>
            </a:r>
            <a:endParaRPr lang="he-IL" b="1" dirty="0">
              <a:solidFill>
                <a:srgbClr val="FF0000"/>
              </a:solidFill>
            </a:endParaRPr>
          </a:p>
        </p:txBody>
      </p:sp>
    </p:spTree>
    <p:extLst>
      <p:ext uri="{BB962C8B-B14F-4D97-AF65-F5344CB8AC3E}">
        <p14:creationId xmlns:p14="http://schemas.microsoft.com/office/powerpoint/2010/main" val="3910098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Unsupervised learning</a:t>
            </a:r>
            <a:endParaRPr lang="he-IL" dirty="0"/>
          </a:p>
        </p:txBody>
      </p:sp>
      <p:pic>
        <p:nvPicPr>
          <p:cNvPr id="4" name="מציין מיקום תוכן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844824"/>
            <a:ext cx="6264696" cy="4692476"/>
          </a:xfrm>
        </p:spPr>
      </p:pic>
    </p:spTree>
    <p:extLst>
      <p:ext uri="{BB962C8B-B14F-4D97-AF65-F5344CB8AC3E}">
        <p14:creationId xmlns:p14="http://schemas.microsoft.com/office/powerpoint/2010/main" val="37466215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חוקים</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נתון מידע לא מתוייג עם משתנים בינאריים. </a:t>
                </a:r>
                <a:r>
                  <a:rPr lang="he-IL" b="1" dirty="0" smtClean="0">
                    <a:solidFill>
                      <a:srgbClr val="FF0000"/>
                    </a:solidFill>
                  </a:rPr>
                  <a:t>מה עם משתנים לא בינאריים?</a:t>
                </a:r>
              </a:p>
              <a:p>
                <a:r>
                  <a:rPr lang="he-IL" dirty="0" smtClean="0"/>
                  <a:t>מעוניינים למצוא תבניות מהצורה </a:t>
                </a:r>
                <a14:m>
                  <m:oMath xmlns:m="http://schemas.openxmlformats.org/officeDocument/2006/math">
                    <m:r>
                      <a:rPr lang="he-IL" dirty="0" smtClean="0">
                        <a:latin typeface="Cambria Math"/>
                      </a:rPr>
                      <m:t>	</m:t>
                    </m:r>
                    <m:sSub>
                      <m:sSubPr>
                        <m:ctrlPr>
                          <a:rPr lang="he-IL" i="1" smtClean="0">
                            <a:latin typeface="Cambria Math"/>
                          </a:rPr>
                        </m:ctrlPr>
                      </m:sSubPr>
                      <m:e>
                        <m:r>
                          <a:rPr lang="en-US" b="0" i="1" smtClean="0">
                            <a:latin typeface="Cambria Math"/>
                          </a:rPr>
                          <m:t>𝑥</m:t>
                        </m:r>
                      </m:e>
                      <m:sub>
                        <m:sSub>
                          <m:sSubPr>
                            <m:ctrlPr>
                              <a:rPr lang="he-IL" i="1" smtClean="0">
                                <a:latin typeface="Cambria Math"/>
                              </a:rPr>
                            </m:ctrlPr>
                          </m:sSubPr>
                          <m:e>
                            <m:r>
                              <a:rPr lang="en-US" b="0" i="1" smtClean="0">
                                <a:latin typeface="Cambria Math"/>
                              </a:rPr>
                              <m:t>𝑖</m:t>
                            </m:r>
                          </m:e>
                          <m:sub>
                            <m:r>
                              <a:rPr lang="he-IL" b="0" i="1" smtClean="0">
                                <a:latin typeface="Cambria Math"/>
                              </a:rPr>
                              <m:t>1</m:t>
                            </m:r>
                          </m:sub>
                        </m:sSub>
                      </m:sub>
                    </m:sSub>
                    <m:r>
                      <a:rPr lang="he-IL" i="1" smtClean="0">
                        <a:latin typeface="Cambria Math"/>
                        <a:ea typeface="Cambria Math"/>
                      </a:rPr>
                      <m:t>∧</m:t>
                    </m:r>
                    <m:sSub>
                      <m:sSubPr>
                        <m:ctrlPr>
                          <a:rPr lang="he-IL" i="1" smtClean="0">
                            <a:latin typeface="Cambria Math"/>
                            <a:ea typeface="Cambria Math"/>
                          </a:rPr>
                        </m:ctrlPr>
                      </m:sSubPr>
                      <m:e>
                        <m:r>
                          <a:rPr lang="en-US" b="0" i="1" smtClean="0">
                            <a:latin typeface="Cambria Math"/>
                            <a:ea typeface="Cambria Math"/>
                          </a:rPr>
                          <m:t>𝑥</m:t>
                        </m:r>
                      </m:e>
                      <m:sub>
                        <m:sSub>
                          <m:sSubPr>
                            <m:ctrlPr>
                              <a:rPr lang="he-IL" i="1" smtClean="0">
                                <a:latin typeface="Cambria Math"/>
                                <a:ea typeface="Cambria Math"/>
                              </a:rPr>
                            </m:ctrlPr>
                          </m:sSubPr>
                          <m:e>
                            <m:r>
                              <a:rPr lang="en-US" b="0" i="1" smtClean="0">
                                <a:latin typeface="Cambria Math"/>
                                <a:ea typeface="Cambria Math"/>
                              </a:rPr>
                              <m:t>𝑖</m:t>
                            </m:r>
                          </m:e>
                          <m:sub>
                            <m:r>
                              <a:rPr lang="he-IL" b="0" i="1" smtClean="0">
                                <a:latin typeface="Cambria Math"/>
                                <a:ea typeface="Cambria Math"/>
                              </a:rPr>
                              <m:t>2</m:t>
                            </m:r>
                          </m:sub>
                        </m:sSub>
                      </m:sub>
                    </m:sSub>
                    <m:r>
                      <a:rPr lang="he-IL" i="1" smtClean="0">
                        <a:latin typeface="Cambria Math"/>
                        <a:ea typeface="Cambria Math"/>
                      </a:rPr>
                      <m:t>∧</m:t>
                    </m:r>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𝑥</m:t>
                        </m:r>
                      </m:e>
                      <m:sub>
                        <m:sSub>
                          <m:sSubPr>
                            <m:ctrlPr>
                              <a:rPr lang="en-US" b="0" i="1" smtClean="0">
                                <a:latin typeface="Cambria Math"/>
                                <a:ea typeface="Cambria Math"/>
                              </a:rPr>
                            </m:ctrlPr>
                          </m:sSubPr>
                          <m:e>
                            <m:r>
                              <a:rPr lang="en-US" b="0" i="1" smtClean="0">
                                <a:latin typeface="Cambria Math"/>
                                <a:ea typeface="Cambria Math"/>
                              </a:rPr>
                              <m:t>𝑖</m:t>
                            </m:r>
                          </m:e>
                          <m:sub>
                            <m:r>
                              <a:rPr lang="en-US" b="0" i="1" smtClean="0">
                                <a:latin typeface="Cambria Math"/>
                                <a:ea typeface="Cambria Math"/>
                              </a:rPr>
                              <m:t>𝑘</m:t>
                            </m:r>
                          </m:sub>
                        </m:sSub>
                      </m:sub>
                    </m:sSub>
                    <m:r>
                      <a:rPr lang="en-US" b="0" i="1" smtClean="0">
                        <a:latin typeface="Cambria Math"/>
                        <a:ea typeface="Cambria Math"/>
                      </a:rPr>
                      <m:t>⟶</m:t>
                    </m:r>
                    <m:sSub>
                      <m:sSubPr>
                        <m:ctrlPr>
                          <a:rPr lang="en-US" b="0" i="1" smtClean="0">
                            <a:latin typeface="Cambria Math"/>
                            <a:ea typeface="Cambria Math"/>
                          </a:rPr>
                        </m:ctrlPr>
                      </m:sSubPr>
                      <m:e>
                        <m:r>
                          <a:rPr lang="en-US" b="0" i="1" smtClean="0">
                            <a:latin typeface="Cambria Math"/>
                            <a:ea typeface="Cambria Math"/>
                          </a:rPr>
                          <m:t>𝑥</m:t>
                        </m:r>
                      </m:e>
                      <m:sub>
                        <m:r>
                          <a:rPr lang="en-US" b="0" i="1" smtClean="0">
                            <a:latin typeface="Cambria Math"/>
                            <a:ea typeface="Cambria Math"/>
                          </a:rPr>
                          <m:t>𝑗</m:t>
                        </m:r>
                      </m:sub>
                    </m:sSub>
                    <m:r>
                      <a:rPr lang="he-IL" b="0" i="1" smtClean="0">
                        <a:latin typeface="Cambria Math"/>
                        <a:ea typeface="Cambria Math"/>
                      </a:rPr>
                      <m:t> </m:t>
                    </m:r>
                  </m:oMath>
                </a14:m>
                <a:r>
                  <a:rPr lang="he-IL" dirty="0" smtClean="0"/>
                  <a:t> שמתקיימות במידע.</a:t>
                </a:r>
              </a:p>
              <a:p>
                <a:r>
                  <a:rPr lang="he-IL" b="1" u="sng" dirty="0" smtClean="0"/>
                  <a:t>שאלה 1</a:t>
                </a:r>
                <a:r>
                  <a:rPr lang="he-IL" b="1" dirty="0" smtClean="0"/>
                  <a:t>: </a:t>
                </a:r>
                <a:r>
                  <a:rPr lang="he-IL" b="1" dirty="0" smtClean="0">
                    <a:solidFill>
                      <a:srgbClr val="FF0000"/>
                    </a:solidFill>
                  </a:rPr>
                  <a:t>כמה חוקים שונים קיימים על מידע עם </a:t>
                </a:r>
                <a:r>
                  <a:rPr lang="en-US" b="1" dirty="0" smtClean="0">
                    <a:solidFill>
                      <a:srgbClr val="FF0000"/>
                    </a:solidFill>
                  </a:rPr>
                  <a:t>m</a:t>
                </a:r>
                <a:r>
                  <a:rPr lang="he-IL" b="1" dirty="0" smtClean="0">
                    <a:solidFill>
                      <a:srgbClr val="FF0000"/>
                    </a:solidFill>
                  </a:rPr>
                  <a:t> משתנים?</a:t>
                </a:r>
              </a:p>
              <a:p>
                <a:r>
                  <a:rPr lang="he-IL" b="1" u="sng" dirty="0" smtClean="0"/>
                  <a:t>שאלה 2</a:t>
                </a:r>
                <a:r>
                  <a:rPr lang="he-IL" b="1" dirty="0" smtClean="0"/>
                  <a:t>: </a:t>
                </a:r>
                <a:r>
                  <a:rPr lang="he-IL" b="1" dirty="0" smtClean="0">
                    <a:solidFill>
                      <a:srgbClr val="FF0000"/>
                    </a:solidFill>
                  </a:rPr>
                  <a:t>איך הייתם מגדירים חוקים מעניינים?</a:t>
                </a:r>
                <a:endParaRPr lang="he-IL" b="1" dirty="0">
                  <a:solidFill>
                    <a:srgbClr val="FF0000"/>
                  </a:solidFill>
                </a:endParaRP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250" r="-963"/>
                </a:stretch>
              </a:blipFill>
            </p:spPr>
            <p:txBody>
              <a:bodyPr/>
              <a:lstStyle/>
              <a:p>
                <a:r>
                  <a:rPr lang="he-IL">
                    <a:noFill/>
                  </a:rPr>
                  <a:t> </a:t>
                </a:r>
              </a:p>
            </p:txBody>
          </p:sp>
        </mc:Fallback>
      </mc:AlternateContent>
    </p:spTree>
    <p:extLst>
      <p:ext uri="{BB962C8B-B14F-4D97-AF65-F5344CB8AC3E}">
        <p14:creationId xmlns:p14="http://schemas.microsoft.com/office/powerpoint/2010/main" val="155305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חוקים</a:t>
            </a:r>
            <a:endParaRPr lang="he-IL" dirty="0"/>
          </a:p>
        </p:txBody>
      </p:sp>
      <p:sp>
        <p:nvSpPr>
          <p:cNvPr id="3" name="מציין מיקום תוכן 2"/>
          <p:cNvSpPr>
            <a:spLocks noGrp="1"/>
          </p:cNvSpPr>
          <p:nvPr>
            <p:ph idx="1"/>
          </p:nvPr>
        </p:nvSpPr>
        <p:spPr/>
        <p:txBody>
          <a:bodyPr/>
          <a:lstStyle/>
          <a:p>
            <a:r>
              <a:rPr lang="en-US" b="1" u="sng" dirty="0" smtClean="0"/>
              <a:t>Support</a:t>
            </a:r>
            <a:r>
              <a:rPr lang="he-IL" dirty="0" smtClean="0"/>
              <a:t>: אחוז הפעמים שהחוק מופיע במידע.</a:t>
            </a:r>
          </a:p>
          <a:p>
            <a:r>
              <a:rPr lang="en-US" b="1" u="sng" dirty="0"/>
              <a:t>Confidence</a:t>
            </a:r>
            <a:r>
              <a:rPr lang="he-IL" dirty="0"/>
              <a:t>:מתוך כלל הפעמים שצד שמאל של החוק מתקיים כמה פעמים הוא גורר את צד ימין</a:t>
            </a:r>
            <a:r>
              <a:rPr lang="he-IL" dirty="0" smtClean="0"/>
              <a:t>. </a:t>
            </a:r>
            <a:r>
              <a:rPr lang="he-IL" b="1" dirty="0" smtClean="0">
                <a:solidFill>
                  <a:srgbClr val="FF0000"/>
                </a:solidFill>
              </a:rPr>
              <a:t>תרגיל:</a:t>
            </a:r>
            <a:r>
              <a:rPr lang="he-IL" dirty="0" smtClean="0"/>
              <a:t> </a:t>
            </a:r>
            <a:r>
              <a:rPr lang="he-IL" b="1" dirty="0" smtClean="0">
                <a:solidFill>
                  <a:srgbClr val="FF0000"/>
                </a:solidFill>
              </a:rPr>
              <a:t>בטאו </a:t>
            </a:r>
            <a:r>
              <a:rPr lang="en-US" b="1" dirty="0" smtClean="0">
                <a:solidFill>
                  <a:srgbClr val="FF0000"/>
                </a:solidFill>
              </a:rPr>
              <a:t>confidence(X-&gt;Y)</a:t>
            </a:r>
            <a:r>
              <a:rPr lang="en-US" b="1" dirty="0">
                <a:solidFill>
                  <a:srgbClr val="FF0000"/>
                </a:solidFill>
              </a:rPr>
              <a:t> </a:t>
            </a:r>
            <a:r>
              <a:rPr lang="en-US" b="1" dirty="0" smtClean="0">
                <a:solidFill>
                  <a:srgbClr val="FF0000"/>
                </a:solidFill>
              </a:rPr>
              <a:t> </a:t>
            </a:r>
            <a:r>
              <a:rPr lang="he-IL" b="1" dirty="0" smtClean="0">
                <a:solidFill>
                  <a:srgbClr val="FF0000"/>
                </a:solidFill>
              </a:rPr>
              <a:t> באמצעות ה-</a:t>
            </a:r>
            <a:r>
              <a:rPr lang="en-US" b="1" dirty="0" smtClean="0">
                <a:solidFill>
                  <a:srgbClr val="FF0000"/>
                </a:solidFill>
              </a:rPr>
              <a:t> support</a:t>
            </a:r>
            <a:r>
              <a:rPr lang="he-IL" b="1" dirty="0" smtClean="0">
                <a:solidFill>
                  <a:srgbClr val="FF0000"/>
                </a:solidFill>
              </a:rPr>
              <a:t> בלבד.</a:t>
            </a:r>
          </a:p>
          <a:p>
            <a:r>
              <a:rPr lang="he-IL" dirty="0" smtClean="0"/>
              <a:t>חוק מעניין הוא חוק עם </a:t>
            </a:r>
            <a:r>
              <a:rPr lang="en-US" dirty="0" smtClean="0"/>
              <a:t>support</a:t>
            </a:r>
            <a:r>
              <a:rPr lang="he-IL" dirty="0" smtClean="0"/>
              <a:t> ו- </a:t>
            </a:r>
            <a:r>
              <a:rPr lang="en-US" dirty="0" smtClean="0"/>
              <a:t>confidence</a:t>
            </a:r>
            <a:r>
              <a:rPr lang="he-IL" dirty="0" smtClean="0"/>
              <a:t> גבוהים.</a:t>
            </a:r>
            <a:endParaRPr lang="he-IL" dirty="0"/>
          </a:p>
          <a:p>
            <a:endParaRPr lang="he-IL" b="1" dirty="0">
              <a:solidFill>
                <a:srgbClr val="FF0000"/>
              </a:solidFill>
            </a:endParaRPr>
          </a:p>
        </p:txBody>
      </p:sp>
      <p:graphicFrame>
        <p:nvGraphicFramePr>
          <p:cNvPr id="4" name="טבלה 3"/>
          <p:cNvGraphicFramePr>
            <a:graphicFrameLocks noGrp="1"/>
          </p:cNvGraphicFramePr>
          <p:nvPr>
            <p:extLst>
              <p:ext uri="{D42A27DB-BD31-4B8C-83A1-F6EECF244321}">
                <p14:modId xmlns:p14="http://schemas.microsoft.com/office/powerpoint/2010/main" val="573749320"/>
              </p:ext>
            </p:extLst>
          </p:nvPr>
        </p:nvGraphicFramePr>
        <p:xfrm>
          <a:off x="2627784" y="4221088"/>
          <a:ext cx="3936776" cy="1846312"/>
        </p:xfrm>
        <a:graphic>
          <a:graphicData uri="http://schemas.openxmlformats.org/drawingml/2006/table">
            <a:tbl>
              <a:tblPr rtl="1" firstRow="1" bandRow="1">
                <a:tableStyleId>{5C22544A-7EE6-4342-B048-85BDC9FD1C3A}</a:tableStyleId>
              </a:tblPr>
              <a:tblGrid>
                <a:gridCol w="1968388"/>
                <a:gridCol w="1968388"/>
              </a:tblGrid>
              <a:tr h="352047">
                <a:tc>
                  <a:txBody>
                    <a:bodyPr/>
                    <a:lstStyle/>
                    <a:p>
                      <a:pPr rtl="1"/>
                      <a:r>
                        <a:rPr lang="he-IL" dirty="0" smtClean="0"/>
                        <a:t>פריטים שנרכשו</a:t>
                      </a:r>
                      <a:endParaRPr lang="he-IL" dirty="0"/>
                    </a:p>
                  </a:txBody>
                  <a:tcPr/>
                </a:tc>
                <a:tc>
                  <a:txBody>
                    <a:bodyPr/>
                    <a:lstStyle/>
                    <a:p>
                      <a:pPr rtl="1"/>
                      <a:r>
                        <a:rPr lang="he-IL" dirty="0" smtClean="0"/>
                        <a:t>עסקה</a:t>
                      </a:r>
                      <a:endParaRPr lang="he-IL" dirty="0"/>
                    </a:p>
                  </a:txBody>
                  <a:tcPr/>
                </a:tc>
              </a:tr>
              <a:tr h="368032">
                <a:tc>
                  <a:txBody>
                    <a:bodyPr/>
                    <a:lstStyle/>
                    <a:p>
                      <a:pPr rtl="1"/>
                      <a:r>
                        <a:rPr lang="en-US" dirty="0" smtClean="0"/>
                        <a:t>A, D</a:t>
                      </a:r>
                      <a:endParaRPr lang="he-IL" dirty="0"/>
                    </a:p>
                  </a:txBody>
                  <a:tcPr/>
                </a:tc>
                <a:tc>
                  <a:txBody>
                    <a:bodyPr/>
                    <a:lstStyle/>
                    <a:p>
                      <a:pPr rtl="1"/>
                      <a:r>
                        <a:rPr lang="he-IL" dirty="0" smtClean="0"/>
                        <a:t>1</a:t>
                      </a:r>
                      <a:endParaRPr lang="he-IL" dirty="0"/>
                    </a:p>
                  </a:txBody>
                  <a:tcPr/>
                </a:tc>
              </a:tr>
              <a:tr h="370840">
                <a:tc>
                  <a:txBody>
                    <a:bodyPr/>
                    <a:lstStyle/>
                    <a:p>
                      <a:pPr rtl="1"/>
                      <a:r>
                        <a:rPr lang="en-US" dirty="0" smtClean="0"/>
                        <a:t>A, C</a:t>
                      </a:r>
                      <a:endParaRPr lang="he-IL" dirty="0"/>
                    </a:p>
                  </a:txBody>
                  <a:tcPr/>
                </a:tc>
                <a:tc>
                  <a:txBody>
                    <a:bodyPr/>
                    <a:lstStyle/>
                    <a:p>
                      <a:pPr rtl="1"/>
                      <a:r>
                        <a:rPr lang="he-IL" dirty="0" smtClean="0"/>
                        <a:t>2</a:t>
                      </a:r>
                      <a:endParaRPr lang="he-IL" dirty="0"/>
                    </a:p>
                  </a:txBody>
                  <a:tcPr/>
                </a:tc>
              </a:tr>
              <a:tr h="370840">
                <a:tc>
                  <a:txBody>
                    <a:bodyPr/>
                    <a:lstStyle/>
                    <a:p>
                      <a:pPr rtl="1"/>
                      <a:r>
                        <a:rPr lang="en-US" dirty="0" smtClean="0"/>
                        <a:t>A, B, C</a:t>
                      </a:r>
                      <a:endParaRPr lang="he-IL" dirty="0"/>
                    </a:p>
                  </a:txBody>
                  <a:tcPr/>
                </a:tc>
                <a:tc>
                  <a:txBody>
                    <a:bodyPr/>
                    <a:lstStyle/>
                    <a:p>
                      <a:pPr rtl="1"/>
                      <a:r>
                        <a:rPr lang="he-IL" dirty="0" smtClean="0"/>
                        <a:t>3</a:t>
                      </a:r>
                      <a:endParaRPr lang="he-IL" dirty="0"/>
                    </a:p>
                  </a:txBody>
                  <a:tcPr/>
                </a:tc>
              </a:tr>
              <a:tr h="370840">
                <a:tc>
                  <a:txBody>
                    <a:bodyPr/>
                    <a:lstStyle/>
                    <a:p>
                      <a:pPr rtl="1"/>
                      <a:r>
                        <a:rPr lang="en-US" dirty="0" smtClean="0"/>
                        <a:t>B, E, F</a:t>
                      </a:r>
                      <a:endParaRPr lang="he-IL" dirty="0"/>
                    </a:p>
                  </a:txBody>
                  <a:tcPr/>
                </a:tc>
                <a:tc>
                  <a:txBody>
                    <a:bodyPr/>
                    <a:lstStyle/>
                    <a:p>
                      <a:pPr rtl="1"/>
                      <a:r>
                        <a:rPr lang="he-IL" dirty="0" smtClean="0"/>
                        <a:t>4</a:t>
                      </a:r>
                      <a:endParaRPr lang="he-IL" dirty="0"/>
                    </a:p>
                  </a:txBody>
                  <a:tcPr/>
                </a:tc>
              </a:tr>
            </a:tbl>
          </a:graphicData>
        </a:graphic>
      </p:graphicFrame>
      <p:sp>
        <p:nvSpPr>
          <p:cNvPr id="5" name="TextBox 4"/>
          <p:cNvSpPr txBox="1"/>
          <p:nvPr/>
        </p:nvSpPr>
        <p:spPr>
          <a:xfrm>
            <a:off x="1907704" y="6165304"/>
            <a:ext cx="5760640" cy="646331"/>
          </a:xfrm>
          <a:prstGeom prst="rect">
            <a:avLst/>
          </a:prstGeom>
          <a:noFill/>
        </p:spPr>
        <p:txBody>
          <a:bodyPr wrap="square" rtlCol="1">
            <a:spAutoFit/>
          </a:bodyPr>
          <a:lstStyle/>
          <a:p>
            <a:pPr algn="ctr"/>
            <a:r>
              <a:rPr lang="he-IL" b="1" dirty="0" smtClean="0">
                <a:solidFill>
                  <a:srgbClr val="FF0000"/>
                </a:solidFill>
              </a:rPr>
              <a:t>חשבו מדדים על החוק </a:t>
            </a:r>
            <a:r>
              <a:rPr lang="en-US" b="1" dirty="0" smtClean="0">
                <a:solidFill>
                  <a:srgbClr val="FF0000"/>
                </a:solidFill>
              </a:rPr>
              <a:t>A-&gt;D</a:t>
            </a:r>
          </a:p>
          <a:p>
            <a:pPr algn="ctr"/>
            <a:r>
              <a:rPr lang="he-IL" b="1" dirty="0" smtClean="0">
                <a:solidFill>
                  <a:srgbClr val="FF0000"/>
                </a:solidFill>
              </a:rPr>
              <a:t>מצאו את כל החוקים עם </a:t>
            </a:r>
            <a:r>
              <a:rPr lang="en-US" b="1" dirty="0" smtClean="0">
                <a:solidFill>
                  <a:srgbClr val="FF0000"/>
                </a:solidFill>
              </a:rPr>
              <a:t>support</a:t>
            </a:r>
            <a:r>
              <a:rPr lang="he-IL" b="1" dirty="0" smtClean="0">
                <a:solidFill>
                  <a:srgbClr val="FF0000"/>
                </a:solidFill>
              </a:rPr>
              <a:t> של לפחות 0.5</a:t>
            </a:r>
            <a:endParaRPr lang="he-IL" b="1" dirty="0">
              <a:solidFill>
                <a:srgbClr val="FF0000"/>
              </a:solidFill>
            </a:endParaRPr>
          </a:p>
        </p:txBody>
      </p:sp>
    </p:spTree>
    <p:extLst>
      <p:ext uri="{BB962C8B-B14F-4D97-AF65-F5344CB8AC3E}">
        <p14:creationId xmlns:p14="http://schemas.microsoft.com/office/powerpoint/2010/main" val="3510720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חוקים- האלגוריתם האפריורי</a:t>
            </a:r>
            <a:endParaRPr lang="he-IL" dirty="0"/>
          </a:p>
        </p:txBody>
      </p:sp>
      <p:sp>
        <p:nvSpPr>
          <p:cNvPr id="3" name="מציין מיקום תוכן 2"/>
          <p:cNvSpPr>
            <a:spLocks noGrp="1"/>
          </p:cNvSpPr>
          <p:nvPr>
            <p:ph idx="1"/>
          </p:nvPr>
        </p:nvSpPr>
        <p:spPr/>
        <p:txBody>
          <a:bodyPr/>
          <a:lstStyle/>
          <a:p>
            <a:r>
              <a:rPr lang="he-IL" dirty="0" smtClean="0"/>
              <a:t>מה השפעה של הוספת אטריביוטים בצד שמאל של החוק על ה-</a:t>
            </a:r>
            <a:r>
              <a:rPr lang="en-US" dirty="0" smtClean="0"/>
              <a:t>support</a:t>
            </a:r>
            <a:r>
              <a:rPr lang="he-IL" dirty="0" smtClean="0"/>
              <a:t> שלו?</a:t>
            </a:r>
            <a:endParaRPr lang="he-IL"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1720" y="2780928"/>
            <a:ext cx="5304688" cy="3648743"/>
          </a:xfrm>
          <a:prstGeom prst="rect">
            <a:avLst/>
          </a:prstGeom>
        </p:spPr>
      </p:pic>
    </p:spTree>
    <p:extLst>
      <p:ext uri="{BB962C8B-B14F-4D97-AF65-F5344CB8AC3E}">
        <p14:creationId xmlns:p14="http://schemas.microsoft.com/office/powerpoint/2010/main" val="25505887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pic>
        <p:nvPicPr>
          <p:cNvPr id="5" name="מציין מיקום תוכן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59632" y="1700808"/>
            <a:ext cx="6375025" cy="4806128"/>
          </a:xfrm>
        </p:spPr>
      </p:pic>
    </p:spTree>
    <p:extLst>
      <p:ext uri="{BB962C8B-B14F-4D97-AF65-F5344CB8AC3E}">
        <p14:creationId xmlns:p14="http://schemas.microsoft.com/office/powerpoint/2010/main" val="3120445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ה- </a:t>
            </a:r>
            <a:r>
              <a:rPr lang="en-US" dirty="0" smtClean="0"/>
              <a:t>setting</a:t>
            </a:r>
            <a:r>
              <a:rPr lang="he-IL" dirty="0" smtClean="0"/>
              <a:t> של הלמידה</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6002" y="1935163"/>
            <a:ext cx="6331996" cy="4389437"/>
          </a:xfrm>
        </p:spPr>
      </p:pic>
    </p:spTree>
    <p:extLst>
      <p:ext uri="{BB962C8B-B14F-4D97-AF65-F5344CB8AC3E}">
        <p14:creationId xmlns:p14="http://schemas.microsoft.com/office/powerpoint/2010/main" val="7880145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5656" y="1700808"/>
            <a:ext cx="6311406" cy="4730829"/>
          </a:xfrm>
        </p:spPr>
      </p:pic>
    </p:spTree>
    <p:extLst>
      <p:ext uri="{BB962C8B-B14F-4D97-AF65-F5344CB8AC3E}">
        <p14:creationId xmlns:p14="http://schemas.microsoft.com/office/powerpoint/2010/main" val="30950308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pic>
        <p:nvPicPr>
          <p:cNvPr id="5" name="מציין מיקום תוכן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1772816"/>
            <a:ext cx="5918589" cy="4446607"/>
          </a:xfrm>
        </p:spPr>
      </p:pic>
    </p:spTree>
    <p:extLst>
      <p:ext uri="{BB962C8B-B14F-4D97-AF65-F5344CB8AC3E}">
        <p14:creationId xmlns:p14="http://schemas.microsoft.com/office/powerpoint/2010/main" val="1431946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772816"/>
            <a:ext cx="6108705" cy="4586813"/>
          </a:xfrm>
        </p:spPr>
      </p:pic>
    </p:spTree>
    <p:extLst>
      <p:ext uri="{BB962C8B-B14F-4D97-AF65-F5344CB8AC3E}">
        <p14:creationId xmlns:p14="http://schemas.microsoft.com/office/powerpoint/2010/main" val="1244080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pic>
        <p:nvPicPr>
          <p:cNvPr id="5" name="מציין מיקום תוכן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7664" y="1700808"/>
            <a:ext cx="6080247" cy="4594433"/>
          </a:xfrm>
        </p:spPr>
      </p:pic>
    </p:spTree>
    <p:extLst>
      <p:ext uri="{BB962C8B-B14F-4D97-AF65-F5344CB8AC3E}">
        <p14:creationId xmlns:p14="http://schemas.microsoft.com/office/powerpoint/2010/main" val="20716314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67544" y="476672"/>
            <a:ext cx="8229600" cy="1143000"/>
          </a:xfrm>
        </p:spPr>
        <p:txBody>
          <a:bodyPr/>
          <a:lstStyle/>
          <a:p>
            <a:pPr algn="ctr"/>
            <a:r>
              <a:rPr lang="he-IL" dirty="0" smtClean="0"/>
              <a:t>חוקים- האלגוריתם האפריורי</a:t>
            </a:r>
            <a:endParaRPr lang="he-IL" dirty="0"/>
          </a:p>
        </p:txBody>
      </p:sp>
      <p:sp>
        <p:nvSpPr>
          <p:cNvPr id="3" name="מציין מיקום תוכן 2"/>
          <p:cNvSpPr>
            <a:spLocks noGrp="1"/>
          </p:cNvSpPr>
          <p:nvPr>
            <p:ph idx="1"/>
          </p:nvPr>
        </p:nvSpPr>
        <p:spPr/>
        <p:txBody>
          <a:bodyPr/>
          <a:lstStyle/>
          <a:p>
            <a:r>
              <a:rPr lang="he-IL" dirty="0" smtClean="0"/>
              <a:t>השלב האחרון הוא לייצר חוקים עם מקבוצות האטריביוטים הטובות שמצאנו עם </a:t>
            </a:r>
            <a:r>
              <a:rPr lang="en-US" dirty="0" smtClean="0"/>
              <a:t>precision</a:t>
            </a:r>
            <a:r>
              <a:rPr lang="he-IL" dirty="0" smtClean="0"/>
              <a:t> גבוה מהסף הנדרש. </a:t>
            </a:r>
          </a:p>
          <a:p>
            <a:r>
              <a:rPr lang="he-IL" b="1" dirty="0" smtClean="0">
                <a:solidFill>
                  <a:srgbClr val="FF0000"/>
                </a:solidFill>
              </a:rPr>
              <a:t>כיצד מייצרים חוקים מועמדים מתוך קבוצות אטריביוטים?</a:t>
            </a:r>
          </a:p>
          <a:p>
            <a:r>
              <a:rPr lang="he-IL" b="1" dirty="0" smtClean="0">
                <a:solidFill>
                  <a:srgbClr val="FF0000"/>
                </a:solidFill>
              </a:rPr>
              <a:t>כיצד ניתן לחשב </a:t>
            </a:r>
            <a:r>
              <a:rPr lang="en-US" b="1" dirty="0" smtClean="0">
                <a:solidFill>
                  <a:srgbClr val="FF0000"/>
                </a:solidFill>
              </a:rPr>
              <a:t>precision</a:t>
            </a:r>
            <a:r>
              <a:rPr lang="he-IL" b="1" dirty="0" smtClean="0">
                <a:solidFill>
                  <a:srgbClr val="FF0000"/>
                </a:solidFill>
              </a:rPr>
              <a:t> של חוק בצורה יעילה בלי לעבור על </a:t>
            </a:r>
            <a:r>
              <a:rPr lang="en-US" b="1" dirty="0" smtClean="0">
                <a:solidFill>
                  <a:srgbClr val="FF0000"/>
                </a:solidFill>
              </a:rPr>
              <a:t>DB</a:t>
            </a:r>
            <a:r>
              <a:rPr lang="he-IL" b="1" dirty="0" smtClean="0">
                <a:solidFill>
                  <a:srgbClr val="FF0000"/>
                </a:solidFill>
              </a:rPr>
              <a:t> מחדש?</a:t>
            </a:r>
          </a:p>
          <a:p>
            <a:r>
              <a:rPr lang="he-IL" b="1" dirty="0" smtClean="0">
                <a:solidFill>
                  <a:srgbClr val="FF0000"/>
                </a:solidFill>
              </a:rPr>
              <a:t>מה זמן הריצה המקסימלי של האלגוריתם?</a:t>
            </a:r>
          </a:p>
        </p:txBody>
      </p:sp>
    </p:spTree>
    <p:extLst>
      <p:ext uri="{BB962C8B-B14F-4D97-AF65-F5344CB8AC3E}">
        <p14:creationId xmlns:p14="http://schemas.microsoft.com/office/powerpoint/2010/main" val="2055196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clustering</a:t>
            </a:r>
            <a:endParaRPr lang="he-IL" dirty="0"/>
          </a:p>
        </p:txBody>
      </p:sp>
      <p:sp>
        <p:nvSpPr>
          <p:cNvPr id="3" name="מציין מיקום תוכן 2"/>
          <p:cNvSpPr>
            <a:spLocks noGrp="1"/>
          </p:cNvSpPr>
          <p:nvPr>
            <p:ph idx="1"/>
          </p:nvPr>
        </p:nvSpPr>
        <p:spPr/>
        <p:txBody>
          <a:bodyPr/>
          <a:lstStyle/>
          <a:p>
            <a:r>
              <a:rPr lang="he-IL" dirty="0" smtClean="0"/>
              <a:t>גם כאן מידע לא מתוייג</a:t>
            </a:r>
          </a:p>
          <a:p>
            <a:r>
              <a:rPr lang="he-IL" dirty="0" smtClean="0"/>
              <a:t>התובנה שרוצים למצוא הפעם היא מה הקבוצות של </a:t>
            </a:r>
            <a:r>
              <a:rPr lang="en-US" dirty="0" smtClean="0"/>
              <a:t>instances</a:t>
            </a:r>
            <a:r>
              <a:rPr lang="he-IL" dirty="0" smtClean="0"/>
              <a:t> שנמצאים במידע (כך שבכל קבוצה הפריטים דומים זה לזה, ופריטים מקבוצות שונות אינם דומים זה לזה).</a:t>
            </a:r>
          </a:p>
          <a:p>
            <a:r>
              <a:rPr lang="he-IL" b="1" dirty="0" smtClean="0">
                <a:solidFill>
                  <a:srgbClr val="FF0000"/>
                </a:solidFill>
              </a:rPr>
              <a:t>למה זה שימושי???</a:t>
            </a:r>
            <a:endParaRPr lang="he-IL" b="1" dirty="0">
              <a:solidFill>
                <a:srgbClr val="FF0000"/>
              </a:solidFill>
            </a:endParaRPr>
          </a:p>
        </p:txBody>
      </p:sp>
    </p:spTree>
    <p:extLst>
      <p:ext uri="{BB962C8B-B14F-4D97-AF65-F5344CB8AC3E}">
        <p14:creationId xmlns:p14="http://schemas.microsoft.com/office/powerpoint/2010/main" val="30283768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clustering</a:t>
            </a:r>
            <a:endParaRPr lang="he-IL" dirty="0"/>
          </a:p>
        </p:txBody>
      </p:sp>
      <p:sp>
        <p:nvSpPr>
          <p:cNvPr id="3" name="מציין מיקום תוכן 2"/>
          <p:cNvSpPr>
            <a:spLocks noGrp="1"/>
          </p:cNvSpPr>
          <p:nvPr>
            <p:ph idx="1"/>
          </p:nvPr>
        </p:nvSpPr>
        <p:spPr/>
        <p:txBody>
          <a:bodyPr/>
          <a:lstStyle/>
          <a:p>
            <a:r>
              <a:rPr lang="he-IL" dirty="0" smtClean="0"/>
              <a:t>קלט לאלגוריתם </a:t>
            </a:r>
            <a:r>
              <a:rPr lang="en-US" dirty="0" smtClean="0"/>
              <a:t>clustering</a:t>
            </a:r>
            <a:r>
              <a:rPr lang="he-IL" dirty="0" smtClean="0"/>
              <a:t>: מידע נומרי לא מתוייג</a:t>
            </a:r>
          </a:p>
          <a:p>
            <a:r>
              <a:rPr lang="he-IL" dirty="0" smtClean="0"/>
              <a:t>פלט: חלוקה של המידע לקבוצות </a:t>
            </a:r>
          </a:p>
          <a:p>
            <a:r>
              <a:rPr lang="he-IL" dirty="0" smtClean="0">
                <a:solidFill>
                  <a:srgbClr val="FF0000"/>
                </a:solidFill>
              </a:rPr>
              <a:t>מה עושים עם הקבוצות שקיבלנו מהאלגוריתם? לדוגמה, נניח שרוצים קבוצות של לקוחות ליצירת קמפיינים שיווקיים שונים. איך ניתן להשתמש בפלט ליצירת קמפיינים?</a:t>
            </a:r>
            <a:endParaRPr lang="he-IL" dirty="0">
              <a:solidFill>
                <a:srgbClr val="FF0000"/>
              </a:solidFill>
            </a:endParaRPr>
          </a:p>
        </p:txBody>
      </p:sp>
    </p:spTree>
    <p:extLst>
      <p:ext uri="{BB962C8B-B14F-4D97-AF65-F5344CB8AC3E}">
        <p14:creationId xmlns:p14="http://schemas.microsoft.com/office/powerpoint/2010/main" val="38865587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clustering - chaining</a:t>
            </a:r>
            <a:endParaRPr lang="he-IL" dirty="0"/>
          </a:p>
        </p:txBody>
      </p:sp>
      <p:sp>
        <p:nvSpPr>
          <p:cNvPr id="3" name="מציין מיקום תוכן 2"/>
          <p:cNvSpPr>
            <a:spLocks noGrp="1"/>
          </p:cNvSpPr>
          <p:nvPr>
            <p:ph idx="1"/>
          </p:nvPr>
        </p:nvSpPr>
        <p:spPr/>
        <p:txBody>
          <a:bodyPr/>
          <a:lstStyle/>
          <a:p>
            <a:r>
              <a:rPr lang="he-IL" b="1" u="sng" dirty="0" smtClean="0"/>
              <a:t>פלט</a:t>
            </a:r>
            <a:r>
              <a:rPr lang="he-IL" dirty="0" smtClean="0"/>
              <a:t> של סוג זה של אלגוריתם הוא </a:t>
            </a:r>
            <a:r>
              <a:rPr lang="he-IL" b="1" u="sng" dirty="0" smtClean="0"/>
              <a:t>עץ בינארי </a:t>
            </a:r>
            <a:r>
              <a:rPr lang="he-IL" dirty="0" smtClean="0"/>
              <a:t>שמייצג חלוקה למספרים שונים של קבוצות.</a:t>
            </a: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995" y="2879711"/>
            <a:ext cx="4297680" cy="3299460"/>
          </a:xfrm>
          <a:prstGeom prst="rect">
            <a:avLst/>
          </a:prstGeom>
        </p:spPr>
      </p:pic>
    </p:spTree>
    <p:extLst>
      <p:ext uri="{BB962C8B-B14F-4D97-AF65-F5344CB8AC3E}">
        <p14:creationId xmlns:p14="http://schemas.microsoft.com/office/powerpoint/2010/main" val="2552847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Clustering</a:t>
            </a:r>
            <a:r>
              <a:rPr lang="en-US" dirty="0"/>
              <a:t> </a:t>
            </a:r>
            <a:r>
              <a:rPr lang="en-US" dirty="0" smtClean="0"/>
              <a:t>- chaining</a:t>
            </a:r>
            <a:endParaRPr lang="he-IL" dirty="0"/>
          </a:p>
        </p:txBody>
      </p:sp>
      <p:sp>
        <p:nvSpPr>
          <p:cNvPr id="3" name="מציין מיקום תוכן 2"/>
          <p:cNvSpPr>
            <a:spLocks noGrp="1"/>
          </p:cNvSpPr>
          <p:nvPr>
            <p:ph idx="1"/>
          </p:nvPr>
        </p:nvSpPr>
        <p:spPr/>
        <p:txBody>
          <a:bodyPr/>
          <a:lstStyle/>
          <a:p>
            <a:r>
              <a:rPr lang="he-IL" b="1" u="sng" dirty="0" smtClean="0"/>
              <a:t>פלט</a:t>
            </a:r>
            <a:r>
              <a:rPr lang="he-IL" dirty="0" smtClean="0"/>
              <a:t> של סוג זה של אלגוריתם הוא </a:t>
            </a:r>
            <a:r>
              <a:rPr lang="he-IL" b="1" u="sng" dirty="0" smtClean="0"/>
              <a:t>עץ בינארי </a:t>
            </a:r>
            <a:r>
              <a:rPr lang="he-IL" dirty="0" smtClean="0"/>
              <a:t>שמייצג חלוקה למספרים שונים של קבוצות.</a:t>
            </a:r>
          </a:p>
          <a:p>
            <a:r>
              <a:rPr lang="he-IL" dirty="0" smtClean="0"/>
              <a:t>אולם המטרה הסופית היא להחזיר חלוקה כלשהיא לקבוצות ולא אוסף חלוקות. </a:t>
            </a:r>
            <a:r>
              <a:rPr lang="he-IL" b="1" dirty="0" smtClean="0">
                <a:solidFill>
                  <a:srgbClr val="FF0000"/>
                </a:solidFill>
              </a:rPr>
              <a:t>כיצד ניתן להשתמש בפלט של אלגוריתמים אלו כדי לבחור חלוקה לקבוצות?</a:t>
            </a:r>
          </a:p>
        </p:txBody>
      </p:sp>
    </p:spTree>
    <p:extLst>
      <p:ext uri="{BB962C8B-B14F-4D97-AF65-F5344CB8AC3E}">
        <p14:creationId xmlns:p14="http://schemas.microsoft.com/office/powerpoint/2010/main" val="773334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Clustering</a:t>
            </a:r>
            <a:r>
              <a:rPr lang="en-US" dirty="0"/>
              <a:t> </a:t>
            </a:r>
            <a:r>
              <a:rPr lang="en-US" dirty="0" smtClean="0"/>
              <a:t>- chaining</a:t>
            </a:r>
            <a:endParaRPr lang="he-IL" dirty="0"/>
          </a:p>
        </p:txBody>
      </p:sp>
      <p:sp>
        <p:nvSpPr>
          <p:cNvPr id="3" name="מציין מיקום תוכן 2"/>
          <p:cNvSpPr>
            <a:spLocks noGrp="1"/>
          </p:cNvSpPr>
          <p:nvPr>
            <p:ph idx="1"/>
          </p:nvPr>
        </p:nvSpPr>
        <p:spPr/>
        <p:txBody>
          <a:bodyPr/>
          <a:lstStyle/>
          <a:p>
            <a:r>
              <a:rPr lang="he-IL" b="1" u="sng" dirty="0" smtClean="0"/>
              <a:t>מדדים להערכת </a:t>
            </a:r>
            <a:r>
              <a:rPr lang="en-US" b="1" u="sng" dirty="0" smtClean="0"/>
              <a:t>clusters</a:t>
            </a:r>
            <a:r>
              <a:rPr lang="he-IL" b="1" u="sng" dirty="0" smtClean="0"/>
              <a:t> (מספר שמייצג את האיכות):</a:t>
            </a:r>
          </a:p>
          <a:p>
            <a:pPr lvl="1"/>
            <a:r>
              <a:rPr lang="he-IL" dirty="0" smtClean="0"/>
              <a:t>מרחק מקסימלי בין נקודות באותו </a:t>
            </a:r>
            <a:r>
              <a:rPr lang="en-US" dirty="0" smtClean="0"/>
              <a:t>cluster</a:t>
            </a:r>
            <a:r>
              <a:rPr lang="he-IL" dirty="0" smtClean="0"/>
              <a:t>. </a:t>
            </a:r>
            <a:r>
              <a:rPr lang="he-IL" b="1" dirty="0" smtClean="0">
                <a:solidFill>
                  <a:srgbClr val="FF0000"/>
                </a:solidFill>
              </a:rPr>
              <a:t>כיצד להגדיר פורמלית? זמן ריצה? כיצד ניתן לשפר זמן ריצה?</a:t>
            </a:r>
          </a:p>
          <a:p>
            <a:pPr lvl="1"/>
            <a:r>
              <a:rPr lang="he-IL" dirty="0" smtClean="0"/>
              <a:t>מרחק מינימלי בין האשכולות השונים</a:t>
            </a:r>
            <a:r>
              <a:rPr lang="he-IL" b="1" dirty="0" smtClean="0"/>
              <a:t>.</a:t>
            </a:r>
            <a:r>
              <a:rPr lang="he-IL" b="1" dirty="0" smtClean="0">
                <a:solidFill>
                  <a:srgbClr val="FF0000"/>
                </a:solidFill>
              </a:rPr>
              <a:t> </a:t>
            </a:r>
            <a:r>
              <a:rPr lang="he-IL" b="1" dirty="0">
                <a:solidFill>
                  <a:srgbClr val="FF0000"/>
                </a:solidFill>
              </a:rPr>
              <a:t>כיצד להגדיר </a:t>
            </a:r>
            <a:r>
              <a:rPr lang="he-IL" b="1" dirty="0" smtClean="0">
                <a:solidFill>
                  <a:srgbClr val="FF0000"/>
                </a:solidFill>
              </a:rPr>
              <a:t>פורמלית? זמן </a:t>
            </a:r>
            <a:r>
              <a:rPr lang="he-IL" b="1" dirty="0">
                <a:solidFill>
                  <a:srgbClr val="FF0000"/>
                </a:solidFill>
              </a:rPr>
              <a:t>ריצה? כיצד ניתן לשפר זמן ריצה? </a:t>
            </a:r>
            <a:endParaRPr lang="he-IL" b="1" dirty="0" smtClean="0">
              <a:solidFill>
                <a:srgbClr val="FF0000"/>
              </a:solidFill>
            </a:endParaRPr>
          </a:p>
          <a:p>
            <a:pPr lvl="1"/>
            <a:r>
              <a:rPr lang="he-IL" b="1" dirty="0" smtClean="0">
                <a:solidFill>
                  <a:srgbClr val="FF0000"/>
                </a:solidFill>
              </a:rPr>
              <a:t>מה הבעיה המרכזית עם שתי המדדים הנ"ל? פתרונות?</a:t>
            </a:r>
          </a:p>
          <a:p>
            <a:pPr lvl="1"/>
            <a:endParaRPr lang="he-IL" dirty="0" smtClean="0">
              <a:solidFill>
                <a:srgbClr val="FF0000"/>
              </a:solidFill>
            </a:endParaRPr>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3848" y="5003846"/>
            <a:ext cx="2766901" cy="1047358"/>
          </a:xfrm>
          <a:prstGeom prst="rect">
            <a:avLst/>
          </a:prstGeom>
        </p:spPr>
      </p:pic>
    </p:spTree>
    <p:extLst>
      <p:ext uri="{BB962C8B-B14F-4D97-AF65-F5344CB8AC3E}">
        <p14:creationId xmlns:p14="http://schemas.microsoft.com/office/powerpoint/2010/main" val="901456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ה- </a:t>
            </a:r>
            <a:r>
              <a:rPr lang="en-US" dirty="0" smtClean="0"/>
              <a:t>setting</a:t>
            </a:r>
            <a:r>
              <a:rPr lang="he-IL" dirty="0" smtClean="0"/>
              <a:t> של הלמידה</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קלט:</a:t>
                </a:r>
              </a:p>
              <a:p>
                <a:pPr lvl="1"/>
                <a:r>
                  <a:rPr lang="he-IL" dirty="0" smtClean="0"/>
                  <a:t>מטריצה דוגמאות מתוייגות שמתפלגת מהעולם האמיתי</a:t>
                </a:r>
              </a:p>
              <a:p>
                <a:pPr lvl="1"/>
                <a:r>
                  <a:rPr lang="he-IL" dirty="0" smtClean="0"/>
                  <a:t>תיוג בדיד או רציף (בהתאם האם מדובר בבעיית רגרסיה או סיווג).</a:t>
                </a:r>
              </a:p>
              <a:p>
                <a:pPr lvl="1"/>
                <a:r>
                  <a:rPr lang="he-IL" dirty="0" smtClean="0"/>
                  <a:t>מחלקת היפותזות </a:t>
                </a:r>
                <a:r>
                  <a:rPr lang="en-US" dirty="0" smtClean="0"/>
                  <a:t>H</a:t>
                </a:r>
                <a:r>
                  <a:rPr lang="he-IL" dirty="0" smtClean="0"/>
                  <a:t> </a:t>
                </a:r>
              </a:p>
              <a:p>
                <a:endParaRPr lang="he-IL" dirty="0"/>
              </a:p>
              <a:p>
                <a:r>
                  <a:rPr lang="he-IL" dirty="0" smtClean="0"/>
                  <a:t>פלט: </a:t>
                </a:r>
              </a:p>
              <a:p>
                <a:pPr lvl="1"/>
                <a14:m>
                  <m:oMath xmlns:m="http://schemas.openxmlformats.org/officeDocument/2006/math">
                    <m:func>
                      <m:funcPr>
                        <m:ctrlPr>
                          <a:rPr lang="en-US" i="1" smtClean="0">
                            <a:latin typeface="Cambria Math"/>
                          </a:rPr>
                        </m:ctrlPr>
                      </m:funcPr>
                      <m:fName>
                        <m:limLow>
                          <m:limLowPr>
                            <m:ctrlPr>
                              <a:rPr lang="en-US" i="1" smtClean="0">
                                <a:latin typeface="Cambria Math"/>
                              </a:rPr>
                            </m:ctrlPr>
                          </m:limLowPr>
                          <m:e>
                            <m:r>
                              <m:rPr>
                                <m:sty m:val="p"/>
                              </m:rPr>
                              <a:rPr lang="en-US" b="0" i="0" smtClean="0">
                                <a:latin typeface="Cambria Math"/>
                              </a:rPr>
                              <m:t>arg</m:t>
                            </m:r>
                            <m:r>
                              <m:rPr>
                                <m:sty m:val="p"/>
                              </m:rPr>
                              <a:rPr lang="en-US" i="0" smtClean="0">
                                <a:latin typeface="Cambria Math"/>
                              </a:rPr>
                              <m:t>min</m:t>
                            </m:r>
                          </m:e>
                          <m:lim>
                            <m:r>
                              <a:rPr lang="en-US" b="0" i="1" smtClean="0">
                                <a:latin typeface="Cambria Math"/>
                              </a:rPr>
                              <m:t>𝑓</m:t>
                            </m:r>
                            <m:r>
                              <a:rPr lang="en-US" b="0" i="1" smtClean="0">
                                <a:latin typeface="Cambria Math"/>
                                <a:ea typeface="Cambria Math"/>
                              </a:rPr>
                              <m:t>∈</m:t>
                            </m:r>
                            <m:r>
                              <a:rPr lang="en-US" b="0" i="1" smtClean="0">
                                <a:latin typeface="Cambria Math"/>
                                <a:ea typeface="Cambria Math"/>
                              </a:rPr>
                              <m:t>𝐻</m:t>
                            </m:r>
                            <m:r>
                              <a:rPr lang="en-US" b="0" i="1" smtClean="0">
                                <a:latin typeface="Cambria Math"/>
                                <a:ea typeface="Cambria Math"/>
                              </a:rPr>
                              <m:t>, </m:t>
                            </m:r>
                            <m:r>
                              <a:rPr lang="en-US" b="0" i="1" smtClean="0">
                                <a:latin typeface="Cambria Math"/>
                                <a:ea typeface="Cambria Math"/>
                              </a:rPr>
                              <m:t>𝑥</m:t>
                            </m:r>
                            <m:r>
                              <a:rPr lang="en-US" b="0" i="1" smtClean="0">
                                <a:latin typeface="Cambria Math"/>
                                <a:ea typeface="Cambria Math"/>
                              </a:rPr>
                              <m:t>∈</m:t>
                            </m:r>
                            <m:r>
                              <a:rPr lang="en-US" b="0" i="1" smtClean="0">
                                <a:latin typeface="Cambria Math"/>
                                <a:ea typeface="Cambria Math"/>
                              </a:rPr>
                              <m:t>𝐷</m:t>
                            </m:r>
                          </m:lim>
                        </m:limLow>
                      </m:fName>
                      <m:e>
                        <m:r>
                          <a:rPr lang="en-US" b="0" i="1" smtClean="0">
                            <a:latin typeface="Cambria Math"/>
                          </a:rPr>
                          <m:t>𝐿</m:t>
                        </m:r>
                        <m:r>
                          <a:rPr lang="en-US" b="0" i="1" smtClean="0">
                            <a:latin typeface="Cambria Math"/>
                          </a:rPr>
                          <m:t>(</m:t>
                        </m:r>
                        <m:r>
                          <a:rPr lang="en-US" b="0" i="1" smtClean="0">
                            <a:latin typeface="Cambria Math"/>
                          </a:rPr>
                          <m:t>𝑓</m:t>
                        </m:r>
                        <m:d>
                          <m:dPr>
                            <m:ctrlPr>
                              <a:rPr lang="en-US" b="0" i="1" smtClean="0">
                                <a:latin typeface="Cambria Math"/>
                              </a:rPr>
                            </m:ctrlPr>
                          </m:dPr>
                          <m:e>
                            <m:r>
                              <a:rPr lang="en-US" b="0" i="1" smtClean="0">
                                <a:latin typeface="Cambria Math"/>
                              </a:rPr>
                              <m:t>𝑥</m:t>
                            </m:r>
                          </m:e>
                        </m:d>
                        <m:r>
                          <a:rPr lang="en-US" b="0" i="1" smtClean="0">
                            <a:latin typeface="Cambria Math"/>
                          </a:rPr>
                          <m:t>,</m:t>
                        </m:r>
                        <m:r>
                          <a:rPr lang="en-US" b="0" i="1" smtClean="0">
                            <a:latin typeface="Cambria Math"/>
                          </a:rPr>
                          <m:t>𝑦</m:t>
                        </m:r>
                        <m:r>
                          <a:rPr lang="en-US" b="0" i="1" smtClean="0">
                            <a:latin typeface="Cambria Math"/>
                          </a:rPr>
                          <m:t>)</m:t>
                        </m:r>
                      </m:e>
                    </m:func>
                  </m:oMath>
                </a14:m>
                <a:endParaRPr lang="he-IL" dirty="0" smtClean="0"/>
              </a:p>
              <a:p>
                <a:pPr lvl="1"/>
                <a:r>
                  <a:rPr lang="he-IL" dirty="0" smtClean="0"/>
                  <a:t>או במילים: פונקציה עם שגיאה מינימלית</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2"/>
                <a:stretch>
                  <a:fillRect t="-1250" r="-963"/>
                </a:stretch>
              </a:blipFill>
            </p:spPr>
            <p:txBody>
              <a:bodyPr/>
              <a:lstStyle/>
              <a:p>
                <a:r>
                  <a:rPr lang="he-IL">
                    <a:noFill/>
                  </a:rPr>
                  <a:t> </a:t>
                </a:r>
              </a:p>
            </p:txBody>
          </p:sp>
        </mc:Fallback>
      </mc:AlternateContent>
      <p:sp>
        <p:nvSpPr>
          <p:cNvPr id="5" name="TextBox 4"/>
          <p:cNvSpPr txBox="1"/>
          <p:nvPr/>
        </p:nvSpPr>
        <p:spPr>
          <a:xfrm>
            <a:off x="2771800" y="6021288"/>
            <a:ext cx="3816424" cy="461665"/>
          </a:xfrm>
          <a:prstGeom prst="rect">
            <a:avLst/>
          </a:prstGeom>
          <a:noFill/>
        </p:spPr>
        <p:txBody>
          <a:bodyPr wrap="square" rtlCol="1">
            <a:spAutoFit/>
          </a:bodyPr>
          <a:lstStyle/>
          <a:p>
            <a:pPr algn="ctr"/>
            <a:r>
              <a:rPr lang="he-IL" sz="2400" b="1" dirty="0" smtClean="0">
                <a:solidFill>
                  <a:srgbClr val="FF0000"/>
                </a:solidFill>
              </a:rPr>
              <a:t>אבל מה זה שגיאה ???</a:t>
            </a:r>
            <a:endParaRPr lang="he-IL" sz="2400" b="1" dirty="0">
              <a:solidFill>
                <a:srgbClr val="FF0000"/>
              </a:solidFill>
            </a:endParaRPr>
          </a:p>
        </p:txBody>
      </p:sp>
    </p:spTree>
    <p:extLst>
      <p:ext uri="{BB962C8B-B14F-4D97-AF65-F5344CB8AC3E}">
        <p14:creationId xmlns:p14="http://schemas.microsoft.com/office/powerpoint/2010/main" val="6162405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Bottom up clustering</a:t>
            </a:r>
            <a:endParaRPr lang="he-IL" dirty="0"/>
          </a:p>
        </p:txBody>
      </p:sp>
      <p:sp>
        <p:nvSpPr>
          <p:cNvPr id="3" name="מציין מיקום תוכן 2"/>
          <p:cNvSpPr>
            <a:spLocks noGrp="1"/>
          </p:cNvSpPr>
          <p:nvPr>
            <p:ph idx="1"/>
          </p:nvPr>
        </p:nvSpPr>
        <p:spPr/>
        <p:txBody>
          <a:bodyPr>
            <a:normAutofit/>
          </a:bodyPr>
          <a:lstStyle/>
          <a:p>
            <a:pPr marL="0" indent="0">
              <a:buNone/>
            </a:pPr>
            <a:endParaRPr lang="he-IL" sz="2400" dirty="0" smtClean="0"/>
          </a:p>
          <a:p>
            <a:r>
              <a:rPr lang="he-IL" sz="2400" dirty="0" smtClean="0"/>
              <a:t>בשיטה זו מתחילים מ-</a:t>
            </a:r>
            <a:r>
              <a:rPr lang="en-US" sz="2400" dirty="0" smtClean="0"/>
              <a:t>n</a:t>
            </a:r>
            <a:r>
              <a:rPr lang="he-IL" sz="2400" dirty="0" smtClean="0"/>
              <a:t> אשכולות של יחידונים ובכל שלב מאחדים אשכולות הכי דומים זה לזה.</a:t>
            </a:r>
          </a:p>
          <a:p>
            <a:pPr marL="0" indent="0">
              <a:buNone/>
            </a:pPr>
            <a:endParaRPr lang="he-IL" sz="2400" dirty="0" smtClean="0"/>
          </a:p>
          <a:p>
            <a:r>
              <a:rPr lang="he-IL" sz="2400" b="1" u="sng" dirty="0" smtClean="0">
                <a:solidFill>
                  <a:srgbClr val="FF0000"/>
                </a:solidFill>
              </a:rPr>
              <a:t>כיצד ניתן להגדיר קרבה בין אשכולות?</a:t>
            </a:r>
          </a:p>
          <a:p>
            <a:r>
              <a:rPr lang="he-IL" sz="2400" b="1" u="sng" dirty="0" smtClean="0">
                <a:solidFill>
                  <a:srgbClr val="FF0000"/>
                </a:solidFill>
              </a:rPr>
              <a:t>זמן ריצה של האלגוריתם?</a:t>
            </a:r>
            <a:endParaRPr lang="he-IL" sz="2400" dirty="0" smtClean="0">
              <a:solidFill>
                <a:srgbClr val="FF0000"/>
              </a:solidFill>
            </a:endParaRPr>
          </a:p>
        </p:txBody>
      </p:sp>
    </p:spTree>
    <p:extLst>
      <p:ext uri="{BB962C8B-B14F-4D97-AF65-F5344CB8AC3E}">
        <p14:creationId xmlns:p14="http://schemas.microsoft.com/office/powerpoint/2010/main" val="153110784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Single linkage</a:t>
            </a:r>
            <a:endParaRPr lang="he-IL" dirty="0"/>
          </a:p>
        </p:txBody>
      </p:sp>
      <p:sp>
        <p:nvSpPr>
          <p:cNvPr id="3" name="מציין מיקום תוכן 2"/>
          <p:cNvSpPr>
            <a:spLocks noGrp="1"/>
          </p:cNvSpPr>
          <p:nvPr>
            <p:ph idx="1"/>
          </p:nvPr>
        </p:nvSpPr>
        <p:spPr/>
        <p:txBody>
          <a:bodyPr>
            <a:normAutofit/>
          </a:bodyPr>
          <a:lstStyle/>
          <a:p>
            <a:r>
              <a:rPr lang="he-IL" sz="2400" dirty="0" smtClean="0"/>
              <a:t>נניח שחברת נעליים רוצה לצאת ב-2 קמפיינים שיווקיים ומבקשת מכם לומר לה לאיזה קהל יעד להפנות אותם. </a:t>
            </a:r>
            <a:endParaRPr lang="he-IL" sz="2400" dirty="0"/>
          </a:p>
          <a:p>
            <a:r>
              <a:rPr lang="he-IL" sz="2400" dirty="0" smtClean="0"/>
              <a:t>נתון גרף שציר ה-</a:t>
            </a:r>
            <a:r>
              <a:rPr lang="en-US" sz="2400" dirty="0" smtClean="0"/>
              <a:t>x</a:t>
            </a:r>
            <a:r>
              <a:rPr lang="he-IL" sz="2400" dirty="0" smtClean="0"/>
              <a:t> שלו הוא שכר למשק בית.</a:t>
            </a:r>
          </a:p>
          <a:p>
            <a:r>
              <a:rPr lang="he-IL" sz="2400" b="1" dirty="0" smtClean="0">
                <a:solidFill>
                  <a:srgbClr val="FF0000"/>
                </a:solidFill>
              </a:rPr>
              <a:t>מהם 2 הקמפיינים שעל החברה ליצור?</a:t>
            </a:r>
          </a:p>
          <a:p>
            <a:r>
              <a:rPr lang="he-IL" sz="2400" b="1" dirty="0" smtClean="0">
                <a:solidFill>
                  <a:srgbClr val="FF0000"/>
                </a:solidFill>
              </a:rPr>
              <a:t>מה הקבוצות שאלגוריתם </a:t>
            </a:r>
            <a:r>
              <a:rPr lang="en-US" sz="2400" b="1" dirty="0" smtClean="0">
                <a:solidFill>
                  <a:srgbClr val="FF0000"/>
                </a:solidFill>
              </a:rPr>
              <a:t>complete linkage</a:t>
            </a:r>
            <a:r>
              <a:rPr lang="he-IL" sz="2400" b="1" dirty="0" smtClean="0">
                <a:solidFill>
                  <a:srgbClr val="FF0000"/>
                </a:solidFill>
              </a:rPr>
              <a:t> יחזיר?</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4293096"/>
            <a:ext cx="3603625" cy="226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127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Complete linkage</a:t>
            </a:r>
            <a:endParaRPr lang="he-IL" dirty="0"/>
          </a:p>
        </p:txBody>
      </p:sp>
      <p:sp>
        <p:nvSpPr>
          <p:cNvPr id="3" name="מציין מיקום תוכן 2"/>
          <p:cNvSpPr>
            <a:spLocks noGrp="1"/>
          </p:cNvSpPr>
          <p:nvPr>
            <p:ph idx="1"/>
          </p:nvPr>
        </p:nvSpPr>
        <p:spPr/>
        <p:txBody>
          <a:bodyPr>
            <a:normAutofit/>
          </a:bodyPr>
          <a:lstStyle/>
          <a:p>
            <a:r>
              <a:rPr lang="he-IL" sz="2400" dirty="0" smtClean="0"/>
              <a:t>נניח שחברת </a:t>
            </a:r>
            <a:r>
              <a:rPr lang="en-US" sz="2400" dirty="0" smtClean="0"/>
              <a:t>YES</a:t>
            </a:r>
            <a:r>
              <a:rPr lang="he-IL" sz="2400" dirty="0" smtClean="0"/>
              <a:t> רוצה לצאת ב-2 קמפיינים שיווקיים ומבקשת מכם לומר לה לאיזה קהל יעד להפנות אותם. </a:t>
            </a:r>
            <a:endParaRPr lang="he-IL" sz="2400" dirty="0"/>
          </a:p>
          <a:p>
            <a:r>
              <a:rPr lang="he-IL" sz="2400" dirty="0" smtClean="0"/>
              <a:t>נתון גרף שציר ה-</a:t>
            </a:r>
            <a:r>
              <a:rPr lang="en-US" sz="2400" dirty="0" smtClean="0"/>
              <a:t>x</a:t>
            </a:r>
            <a:r>
              <a:rPr lang="he-IL" sz="2400" dirty="0" smtClean="0"/>
              <a:t> שלו הוא שכר למשק בית וציר </a:t>
            </a:r>
            <a:r>
              <a:rPr lang="en-US" sz="2400" dirty="0" smtClean="0"/>
              <a:t>Y</a:t>
            </a:r>
            <a:r>
              <a:rPr lang="he-IL" sz="2400" dirty="0" smtClean="0"/>
              <a:t> שלו הוא האם יש ילדים במשק הבית או לא (1= אין ילדים, 2= יש ילדים). </a:t>
            </a:r>
          </a:p>
          <a:p>
            <a:r>
              <a:rPr lang="he-IL" sz="2400" b="1" dirty="0" smtClean="0">
                <a:solidFill>
                  <a:srgbClr val="FF0000"/>
                </a:solidFill>
              </a:rPr>
              <a:t>מהם 2 הקמפיינים שהייתם ממליצים ל-</a:t>
            </a:r>
            <a:r>
              <a:rPr lang="en-US" sz="2400" b="1" dirty="0" smtClean="0">
                <a:solidFill>
                  <a:srgbClr val="FF0000"/>
                </a:solidFill>
              </a:rPr>
              <a:t>YES</a:t>
            </a:r>
            <a:r>
              <a:rPr lang="he-IL" sz="2400" b="1" dirty="0" smtClean="0">
                <a:solidFill>
                  <a:srgbClr val="FF0000"/>
                </a:solidFill>
              </a:rPr>
              <a:t>?</a:t>
            </a:r>
          </a:p>
          <a:p>
            <a:r>
              <a:rPr lang="he-IL" sz="2400" b="1" dirty="0" smtClean="0">
                <a:solidFill>
                  <a:srgbClr val="FF0000"/>
                </a:solidFill>
              </a:rPr>
              <a:t>מה הקבוצות שאלגוריתם </a:t>
            </a:r>
            <a:r>
              <a:rPr lang="en-US" sz="2400" b="1" dirty="0" smtClean="0">
                <a:solidFill>
                  <a:srgbClr val="FF0000"/>
                </a:solidFill>
              </a:rPr>
              <a:t>complete linkage</a:t>
            </a:r>
            <a:r>
              <a:rPr lang="he-IL" sz="2400" b="1" dirty="0" smtClean="0">
                <a:solidFill>
                  <a:srgbClr val="FF0000"/>
                </a:solidFill>
              </a:rPr>
              <a:t> יחזיר?</a:t>
            </a:r>
          </a:p>
        </p:txBody>
      </p:sp>
      <p:graphicFrame>
        <p:nvGraphicFramePr>
          <p:cNvPr id="5" name="תרשים 4"/>
          <p:cNvGraphicFramePr>
            <a:graphicFrameLocks/>
          </p:cNvGraphicFramePr>
          <p:nvPr>
            <p:extLst>
              <p:ext uri="{D42A27DB-BD31-4B8C-83A1-F6EECF244321}">
                <p14:modId xmlns:p14="http://schemas.microsoft.com/office/powerpoint/2010/main" val="1874201659"/>
              </p:ext>
            </p:extLst>
          </p:nvPr>
        </p:nvGraphicFramePr>
        <p:xfrm>
          <a:off x="2483768" y="4509120"/>
          <a:ext cx="3779912" cy="216713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25061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Division clustering</a:t>
            </a:r>
            <a:endParaRPr lang="he-IL" dirty="0"/>
          </a:p>
        </p:txBody>
      </p:sp>
      <p:sp>
        <p:nvSpPr>
          <p:cNvPr id="3" name="מציין מיקום תוכן 2"/>
          <p:cNvSpPr>
            <a:spLocks noGrp="1"/>
          </p:cNvSpPr>
          <p:nvPr>
            <p:ph idx="1"/>
          </p:nvPr>
        </p:nvSpPr>
        <p:spPr/>
        <p:txBody>
          <a:bodyPr/>
          <a:lstStyle/>
          <a:p>
            <a:r>
              <a:rPr lang="he-IL" dirty="0" smtClean="0"/>
              <a:t>בשיטה זו מתחילים מאשכול יחיד ובכל פעם מחלקים אשכול ל-2 אשכולות עד שנשארים עם דוגמה אחת בכל אשכול.</a:t>
            </a:r>
          </a:p>
          <a:p>
            <a:r>
              <a:rPr lang="he-IL" b="1" u="sng" dirty="0" smtClean="0">
                <a:solidFill>
                  <a:srgbClr val="FF0000"/>
                </a:solidFill>
              </a:rPr>
              <a:t>כיצד הייתם מחלקים אשכול ל-2 אשכולות?</a:t>
            </a:r>
          </a:p>
          <a:p>
            <a:r>
              <a:rPr lang="he-IL" b="1" u="sng" dirty="0" smtClean="0">
                <a:solidFill>
                  <a:srgbClr val="FF0000"/>
                </a:solidFill>
              </a:rPr>
              <a:t>מה זמן הריצה של האלגוריתם שהצעתם?</a:t>
            </a:r>
          </a:p>
          <a:p>
            <a:endParaRPr lang="he-IL" b="1" u="sng" dirty="0">
              <a:solidFill>
                <a:srgbClr val="FF0000"/>
              </a:solidFill>
            </a:endParaRPr>
          </a:p>
          <a:p>
            <a:endParaRPr lang="he-IL" b="1" u="sng" dirty="0" smtClean="0">
              <a:solidFill>
                <a:srgbClr val="FF0000"/>
              </a:solidFill>
            </a:endParaRPr>
          </a:p>
          <a:p>
            <a:r>
              <a:rPr lang="he-IL" b="1" u="sng" dirty="0" smtClean="0"/>
              <a:t>צוואר הבקבוק</a:t>
            </a:r>
            <a:r>
              <a:rPr lang="he-IL" dirty="0" smtClean="0"/>
              <a:t> של האלגוריתמים שהוצגו עד עכשיו הוא </a:t>
            </a:r>
            <a:r>
              <a:rPr lang="he-IL" b="1" u="sng" dirty="0" smtClean="0"/>
              <a:t>זמן ריצה</a:t>
            </a:r>
            <a:r>
              <a:rPr lang="he-IL" dirty="0" smtClean="0"/>
              <a:t>. צריך להציע אלגוריתם שתופס את האינטואיציה ל-</a:t>
            </a:r>
            <a:r>
              <a:rPr lang="en-US" dirty="0" smtClean="0"/>
              <a:t>clustering</a:t>
            </a:r>
            <a:r>
              <a:rPr lang="he-IL" dirty="0" smtClean="0"/>
              <a:t> טוב אך עם זמן ריצה סביר....</a:t>
            </a:r>
          </a:p>
          <a:p>
            <a:endParaRPr lang="he-IL" b="1" u="sng" dirty="0">
              <a:solidFill>
                <a:srgbClr val="FF0000"/>
              </a:solidFill>
            </a:endParaRPr>
          </a:p>
          <a:p>
            <a:endParaRPr lang="he-IL" b="1" u="sng" dirty="0" smtClean="0">
              <a:solidFill>
                <a:srgbClr val="FF0000"/>
              </a:solidFill>
            </a:endParaRPr>
          </a:p>
        </p:txBody>
      </p:sp>
    </p:spTree>
    <p:extLst>
      <p:ext uri="{BB962C8B-B14F-4D97-AF65-F5344CB8AC3E}">
        <p14:creationId xmlns:p14="http://schemas.microsoft.com/office/powerpoint/2010/main" val="402371328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K-means</a:t>
            </a:r>
            <a:endParaRPr lang="he-IL" dirty="0"/>
          </a:p>
        </p:txBody>
      </p:sp>
      <p:sp>
        <p:nvSpPr>
          <p:cNvPr id="5" name="מציין מיקום תוכן 4"/>
          <p:cNvSpPr>
            <a:spLocks noGrp="1"/>
          </p:cNvSpPr>
          <p:nvPr>
            <p:ph idx="1"/>
          </p:nvPr>
        </p:nvSpPr>
        <p:spPr/>
        <p:txBody>
          <a:bodyPr>
            <a:normAutofit lnSpcReduction="10000"/>
          </a:bodyPr>
          <a:lstStyle/>
          <a:p>
            <a:r>
              <a:rPr lang="he-IL" dirty="0" smtClean="0"/>
              <a:t>המטרה למזער את: </a:t>
            </a:r>
          </a:p>
          <a:p>
            <a:endParaRPr lang="he-IL" dirty="0"/>
          </a:p>
          <a:p>
            <a:endParaRPr lang="he-IL" dirty="0" smtClean="0"/>
          </a:p>
          <a:p>
            <a:endParaRPr lang="he-IL" dirty="0"/>
          </a:p>
          <a:p>
            <a:endParaRPr lang="he-IL" dirty="0" smtClean="0"/>
          </a:p>
          <a:p>
            <a:r>
              <a:rPr lang="he-IL" b="1" dirty="0" smtClean="0">
                <a:solidFill>
                  <a:srgbClr val="FF0000"/>
                </a:solidFill>
              </a:rPr>
              <a:t>זמן ריצה למציאת </a:t>
            </a:r>
            <a:r>
              <a:rPr lang="en-US" b="1" dirty="0" smtClean="0">
                <a:solidFill>
                  <a:srgbClr val="FF0000"/>
                </a:solidFill>
              </a:rPr>
              <a:t>clustering</a:t>
            </a:r>
            <a:r>
              <a:rPr lang="he-IL" b="1" dirty="0" smtClean="0">
                <a:solidFill>
                  <a:srgbClr val="FF0000"/>
                </a:solidFill>
              </a:rPr>
              <a:t> אופטימלי?</a:t>
            </a:r>
          </a:p>
          <a:p>
            <a:endParaRPr lang="he-IL" b="1" dirty="0">
              <a:solidFill>
                <a:srgbClr val="FF0000"/>
              </a:solidFill>
            </a:endParaRPr>
          </a:p>
          <a:p>
            <a:r>
              <a:rPr lang="he-IL" dirty="0" smtClean="0"/>
              <a:t>צריך לקרב מינימום באופן יעיל בזמן הריצה. אלגוריתם </a:t>
            </a:r>
            <a:r>
              <a:rPr lang="en-US" dirty="0" smtClean="0"/>
              <a:t>k-means</a:t>
            </a:r>
            <a:r>
              <a:rPr lang="he-IL" dirty="0" smtClean="0"/>
              <a:t> מנסה למצוא מינימום הנ"ל ע"י שיפור ה-</a:t>
            </a:r>
            <a:r>
              <a:rPr lang="en-US" dirty="0" smtClean="0"/>
              <a:t>clusters</a:t>
            </a:r>
            <a:r>
              <a:rPr lang="he-IL" dirty="0" smtClean="0"/>
              <a:t> באופן איטרטיבי עד להתכנסות.</a:t>
            </a:r>
            <a:endParaRPr lang="he-IL" dirty="0"/>
          </a:p>
        </p:txBody>
      </p:sp>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2492896"/>
            <a:ext cx="3341220" cy="1320926"/>
          </a:xfrm>
          <a:prstGeom prst="rect">
            <a:avLst/>
          </a:prstGeom>
        </p:spPr>
      </p:pic>
    </p:spTree>
    <p:extLst>
      <p:ext uri="{BB962C8B-B14F-4D97-AF65-F5344CB8AC3E}">
        <p14:creationId xmlns:p14="http://schemas.microsoft.com/office/powerpoint/2010/main" val="41426911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K-means</a:t>
            </a:r>
            <a:endParaRPr lang="he-IL" dirty="0"/>
          </a:p>
        </p:txBody>
      </p:sp>
      <p:sp>
        <p:nvSpPr>
          <p:cNvPr id="3" name="מציין מיקום תוכן 2"/>
          <p:cNvSpPr>
            <a:spLocks noGrp="1"/>
          </p:cNvSpPr>
          <p:nvPr>
            <p:ph idx="1"/>
          </p:nvPr>
        </p:nvSpPr>
        <p:spPr/>
        <p:txBody>
          <a:bodyPr>
            <a:normAutofit/>
          </a:bodyPr>
          <a:lstStyle/>
          <a:p>
            <a:r>
              <a:rPr lang="he-IL" dirty="0" smtClean="0"/>
              <a:t>בשלב הראשון מגרילים </a:t>
            </a:r>
            <a:r>
              <a:rPr lang="en-US" dirty="0" smtClean="0"/>
              <a:t>k</a:t>
            </a:r>
            <a:r>
              <a:rPr lang="he-IL" dirty="0" smtClean="0"/>
              <a:t> צנטרואידים באופן אקראי.</a:t>
            </a:r>
          </a:p>
          <a:p>
            <a:r>
              <a:rPr lang="he-IL" dirty="0" smtClean="0"/>
              <a:t>האלגוריתם מורכב מ-2 שלבים שחוזרים באופן איטרטיבי עד להתכנסות:</a:t>
            </a:r>
          </a:p>
          <a:p>
            <a:pPr lvl="1"/>
            <a:r>
              <a:rPr lang="he-IL" dirty="0" smtClean="0"/>
              <a:t>בהינתן צנטרואידים מעבירים כל נקודה לאשכול של הצנטרואיד הכי קרוב אליה.</a:t>
            </a:r>
          </a:p>
          <a:p>
            <a:pPr lvl="1"/>
            <a:r>
              <a:rPr lang="he-IL" dirty="0" smtClean="0"/>
              <a:t>כעת, בהינתן החלוקה לאשכולות, מחשבים צנטרואיד של כל אשכול מחדש.</a:t>
            </a:r>
          </a:p>
          <a:p>
            <a:pPr marL="393192" lvl="1" indent="0">
              <a:buNone/>
            </a:pPr>
            <a:endParaRPr lang="he-IL" dirty="0"/>
          </a:p>
          <a:p>
            <a:r>
              <a:rPr lang="he-IL" b="1" dirty="0" smtClean="0">
                <a:solidFill>
                  <a:srgbClr val="FF0000"/>
                </a:solidFill>
              </a:rPr>
              <a:t>האלגוריתם משפר את החלוקה לאשכולות בכל שלב. מדוע?</a:t>
            </a:r>
          </a:p>
          <a:p>
            <a:r>
              <a:rPr lang="he-IL" b="1" dirty="0" smtClean="0">
                <a:solidFill>
                  <a:srgbClr val="FF0000"/>
                </a:solidFill>
              </a:rPr>
              <a:t>האם האלגוריתם בהכרח מתכנס?</a:t>
            </a:r>
          </a:p>
        </p:txBody>
      </p:sp>
    </p:spTree>
    <p:extLst>
      <p:ext uri="{BB962C8B-B14F-4D97-AF65-F5344CB8AC3E}">
        <p14:creationId xmlns:p14="http://schemas.microsoft.com/office/powerpoint/2010/main" val="4818164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91680" y="2276872"/>
            <a:ext cx="5647134" cy="3525776"/>
          </a:xfrm>
        </p:spPr>
      </p:pic>
    </p:spTree>
    <p:extLst>
      <p:ext uri="{BB962C8B-B14F-4D97-AF65-F5344CB8AC3E}">
        <p14:creationId xmlns:p14="http://schemas.microsoft.com/office/powerpoint/2010/main" val="396645992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a:t>
            </a:r>
            <a:endParaRPr lang="he-IL" dirty="0"/>
          </a:p>
        </p:txBody>
      </p:sp>
      <p:sp>
        <p:nvSpPr>
          <p:cNvPr id="3" name="מציין מיקום תוכן 2"/>
          <p:cNvSpPr>
            <a:spLocks noGrp="1"/>
          </p:cNvSpPr>
          <p:nvPr>
            <p:ph idx="1"/>
          </p:nvPr>
        </p:nvSpPr>
        <p:spPr/>
        <p:txBody>
          <a:bodyPr/>
          <a:lstStyle/>
          <a:p>
            <a:r>
              <a:rPr lang="he-IL" dirty="0" smtClean="0"/>
              <a:t>תובנה מעניינת נוספת היא הסתכלות על הערכים "החריגים" בתוך מידע.</a:t>
            </a:r>
          </a:p>
          <a:p>
            <a:r>
              <a:rPr lang="he-IL" dirty="0" smtClean="0"/>
              <a:t>אין הגדרה פורמאלית ל"חריג" והכוונה היא ל-</a:t>
            </a:r>
            <a:r>
              <a:rPr lang="en-US" dirty="0" smtClean="0"/>
              <a:t>instance</a:t>
            </a:r>
            <a:r>
              <a:rPr lang="he-IL" dirty="0" smtClean="0"/>
              <a:t> שהוא שונה בהתנהגותו מכל הנקודות (למשל עסקאות אשראי חריגות, תלמידים חריגים, תעבורה חריגת ברשת וכו').</a:t>
            </a:r>
          </a:p>
          <a:p>
            <a:r>
              <a:rPr lang="he-IL" b="1" dirty="0" smtClean="0">
                <a:solidFill>
                  <a:srgbClr val="FF0000"/>
                </a:solidFill>
              </a:rPr>
              <a:t>למה זה יכול לשמש אותנו?</a:t>
            </a:r>
            <a:endParaRPr lang="he-IL" b="1" dirty="0">
              <a:solidFill>
                <a:srgbClr val="FF0000"/>
              </a:solidFill>
            </a:endParaRPr>
          </a:p>
        </p:txBody>
      </p:sp>
    </p:spTree>
    <p:extLst>
      <p:ext uri="{BB962C8B-B14F-4D97-AF65-F5344CB8AC3E}">
        <p14:creationId xmlns:p14="http://schemas.microsoft.com/office/powerpoint/2010/main" val="37557567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a:t>
            </a:r>
            <a:endParaRPr lang="he-IL" dirty="0"/>
          </a:p>
        </p:txBody>
      </p:sp>
      <p:sp>
        <p:nvSpPr>
          <p:cNvPr id="3" name="מציין מיקום תוכן 2"/>
          <p:cNvSpPr>
            <a:spLocks noGrp="1"/>
          </p:cNvSpPr>
          <p:nvPr>
            <p:ph idx="1"/>
          </p:nvPr>
        </p:nvSpPr>
        <p:spPr/>
        <p:txBody>
          <a:bodyPr/>
          <a:lstStyle/>
          <a:p>
            <a:r>
              <a:rPr lang="he-IL" dirty="0" smtClean="0"/>
              <a:t>הרבה שיטות לזיהוי אנומליות שמנסות לתפוס התנהגות חריגה של דוגמאות מכיוונים שונים.</a:t>
            </a:r>
          </a:p>
          <a:p>
            <a:r>
              <a:rPr lang="he-IL" dirty="0" smtClean="0"/>
              <a:t>ננסה עתה ביחד למצוא שיטות לזיהוי אנומליות במצבים שונים</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501008"/>
            <a:ext cx="3833039" cy="2406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339752" y="5936136"/>
            <a:ext cx="4176464" cy="369332"/>
          </a:xfrm>
          <a:prstGeom prst="rect">
            <a:avLst/>
          </a:prstGeom>
          <a:noFill/>
        </p:spPr>
        <p:txBody>
          <a:bodyPr wrap="square" rtlCol="1">
            <a:spAutoFit/>
          </a:bodyPr>
          <a:lstStyle/>
          <a:p>
            <a:r>
              <a:rPr lang="he-IL" b="1" dirty="0" smtClean="0">
                <a:solidFill>
                  <a:srgbClr val="FF0000"/>
                </a:solidFill>
              </a:rPr>
              <a:t>איך הייתם מוצאים אנומליה במקרה זה?</a:t>
            </a:r>
            <a:endParaRPr lang="he-IL" b="1" dirty="0">
              <a:solidFill>
                <a:srgbClr val="FF0000"/>
              </a:solidFill>
            </a:endParaRPr>
          </a:p>
        </p:txBody>
      </p:sp>
    </p:spTree>
    <p:extLst>
      <p:ext uri="{BB962C8B-B14F-4D97-AF65-F5344CB8AC3E}">
        <p14:creationId xmlns:p14="http://schemas.microsoft.com/office/powerpoint/2010/main" val="27192282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a:t>
            </a:r>
            <a:endParaRPr lang="he-IL" dirty="0"/>
          </a:p>
        </p:txBody>
      </p:sp>
      <p:sp>
        <p:nvSpPr>
          <p:cNvPr id="3" name="מציין מיקום תוכן 2"/>
          <p:cNvSpPr>
            <a:spLocks noGrp="1"/>
          </p:cNvSpPr>
          <p:nvPr>
            <p:ph idx="1"/>
          </p:nvPr>
        </p:nvSpPr>
        <p:spPr/>
        <p:txBody>
          <a:bodyPr/>
          <a:lstStyle/>
          <a:p>
            <a:pPr marL="0" indent="0">
              <a:buNone/>
            </a:pPr>
            <a:endParaRPr lang="he-IL" b="1" u="sng" dirty="0" smtClean="0"/>
          </a:p>
          <a:p>
            <a:endParaRPr lang="he-IL" b="1" u="sng" dirty="0"/>
          </a:p>
          <a:p>
            <a:endParaRPr lang="he-IL" b="1" u="sng" dirty="0" smtClean="0"/>
          </a:p>
          <a:p>
            <a:endParaRPr lang="he-IL" b="1" u="sng" dirty="0" smtClean="0"/>
          </a:p>
          <a:p>
            <a:endParaRPr lang="he-IL" b="1" u="sng" dirty="0"/>
          </a:p>
        </p:txBody>
      </p:sp>
      <p:graphicFrame>
        <p:nvGraphicFramePr>
          <p:cNvPr id="5" name="תרשים 4"/>
          <p:cNvGraphicFramePr>
            <a:graphicFrameLocks/>
          </p:cNvGraphicFramePr>
          <p:nvPr>
            <p:extLst>
              <p:ext uri="{D42A27DB-BD31-4B8C-83A1-F6EECF244321}">
                <p14:modId xmlns:p14="http://schemas.microsoft.com/office/powerpoint/2010/main" val="3122150744"/>
              </p:ext>
            </p:extLst>
          </p:nvPr>
        </p:nvGraphicFramePr>
        <p:xfrm>
          <a:off x="2411760" y="1916832"/>
          <a:ext cx="3942184" cy="2448272"/>
        </p:xfrm>
        <a:graphic>
          <a:graphicData uri="http://schemas.openxmlformats.org/drawingml/2006/chart">
            <c:chart xmlns:c="http://schemas.openxmlformats.org/drawingml/2006/chart" xmlns:r="http://schemas.openxmlformats.org/officeDocument/2006/relationships" r:id="rId3"/>
          </a:graphicData>
        </a:graphic>
      </p:graphicFrame>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4600304"/>
            <a:ext cx="422433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0951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פונקציית שגיאה</a:t>
            </a:r>
            <a:endParaRPr lang="he-IL" dirty="0"/>
          </a:p>
        </p:txBody>
      </p:sp>
      <p:sp>
        <p:nvSpPr>
          <p:cNvPr id="3" name="מציין מיקום תוכן 2"/>
          <p:cNvSpPr>
            <a:spLocks noGrp="1"/>
          </p:cNvSpPr>
          <p:nvPr>
            <p:ph idx="1"/>
          </p:nvPr>
        </p:nvSpPr>
        <p:spPr/>
        <p:txBody>
          <a:bodyPr>
            <a:normAutofit fontScale="92500" lnSpcReduction="10000"/>
          </a:bodyPr>
          <a:lstStyle/>
          <a:p>
            <a:r>
              <a:rPr lang="he-IL" dirty="0" smtClean="0"/>
              <a:t>פונקציה שגיאה היא פונקציה שמעריכה עד כמה טוב החיזוי של היפותזה </a:t>
            </a:r>
            <a:r>
              <a:rPr lang="en-US" dirty="0" smtClean="0"/>
              <a:t>f</a:t>
            </a:r>
            <a:r>
              <a:rPr lang="he-IL" dirty="0" smtClean="0"/>
              <a:t> על דוגמה </a:t>
            </a:r>
            <a:r>
              <a:rPr lang="en-US" dirty="0" smtClean="0"/>
              <a:t>x</a:t>
            </a:r>
            <a:r>
              <a:rPr lang="he-IL" dirty="0" smtClean="0"/>
              <a:t>.</a:t>
            </a:r>
            <a:endParaRPr lang="he-IL" dirty="0"/>
          </a:p>
          <a:p>
            <a:r>
              <a:rPr lang="he-IL" b="1" u="sng" dirty="0" smtClean="0"/>
              <a:t>קלט</a:t>
            </a:r>
            <a:r>
              <a:rPr lang="he-IL" dirty="0" smtClean="0"/>
              <a:t>: </a:t>
            </a:r>
            <a:r>
              <a:rPr lang="en-US" dirty="0" smtClean="0"/>
              <a:t>f(x)</a:t>
            </a:r>
            <a:r>
              <a:rPr lang="he-IL" dirty="0" smtClean="0"/>
              <a:t> ו-</a:t>
            </a:r>
            <a:r>
              <a:rPr lang="en-US" dirty="0" smtClean="0"/>
              <a:t>y</a:t>
            </a:r>
            <a:r>
              <a:rPr lang="he-IL" dirty="0" smtClean="0"/>
              <a:t> כאשר </a:t>
            </a:r>
            <a:r>
              <a:rPr lang="en-US" dirty="0" smtClean="0"/>
              <a:t>f(x)</a:t>
            </a:r>
            <a:r>
              <a:rPr lang="he-IL" dirty="0" smtClean="0"/>
              <a:t> הוא התיוג של היפותזה של דוגמה ו-</a:t>
            </a:r>
            <a:r>
              <a:rPr lang="en-US" dirty="0" smtClean="0"/>
              <a:t>y</a:t>
            </a:r>
            <a:r>
              <a:rPr lang="he-IL" dirty="0" smtClean="0"/>
              <a:t> הוא תיוג אמיתי.</a:t>
            </a:r>
          </a:p>
          <a:p>
            <a:r>
              <a:rPr lang="he-IL" b="1" u="sng" dirty="0" smtClean="0"/>
              <a:t>פלט</a:t>
            </a:r>
            <a:r>
              <a:rPr lang="he-IL" dirty="0" smtClean="0"/>
              <a:t>: שגיאה של היפותזה על הדוגמה.  מספר קטן יותר מייצג היפותזה טובה יותר מבחינת חיזוי.</a:t>
            </a:r>
          </a:p>
          <a:p>
            <a:r>
              <a:rPr lang="he-IL" b="1" dirty="0" smtClean="0"/>
              <a:t>הצעות לפונקציה שגיאה עבור בעיית רגרסיה? עבור בעיית סיווג?</a:t>
            </a:r>
          </a:p>
          <a:p>
            <a:r>
              <a:rPr lang="he-IL" b="1" dirty="0" smtClean="0"/>
              <a:t>איך הייתם מכלילים את פונקציה השגיאה הקודמת, לשגיאה של היפותזה (במקום שגיאה של היפותזה על דוגמה ספציפית)?</a:t>
            </a:r>
          </a:p>
          <a:p>
            <a:r>
              <a:rPr lang="he-IL" dirty="0" smtClean="0"/>
              <a:t>השגיאה של אלגוריתם למידה תוגדר על ידי השגיאה של ההיפותזה אותה הוא פולט.</a:t>
            </a:r>
          </a:p>
        </p:txBody>
      </p:sp>
    </p:spTree>
    <p:extLst>
      <p:ext uri="{BB962C8B-B14F-4D97-AF65-F5344CB8AC3E}">
        <p14:creationId xmlns:p14="http://schemas.microsoft.com/office/powerpoint/2010/main" val="42790896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	</a:t>
            </a:r>
            <a:endParaRPr lang="he-IL" dirty="0"/>
          </a:p>
        </p:txBody>
      </p:sp>
      <p:sp>
        <p:nvSpPr>
          <p:cNvPr id="3" name="מציין מיקום תוכן 2"/>
          <p:cNvSpPr>
            <a:spLocks noGrp="1"/>
          </p:cNvSpPr>
          <p:nvPr>
            <p:ph idx="1"/>
          </p:nvPr>
        </p:nvSpPr>
        <p:spPr/>
        <p:txBody>
          <a:bodyPr/>
          <a:lstStyle/>
          <a:p>
            <a:r>
              <a:rPr lang="he-IL" dirty="0" smtClean="0"/>
              <a:t>דרך אפשרית למצוא אנומליות ב-</a:t>
            </a:r>
            <a:r>
              <a:rPr lang="en-US" dirty="0" smtClean="0"/>
              <a:t>SETTING</a:t>
            </a:r>
            <a:r>
              <a:rPr lang="he-IL" dirty="0" smtClean="0"/>
              <a:t> הקודם הוא למצוא נקודות הרחוקות מהישר המקרב.</a:t>
            </a:r>
          </a:p>
          <a:p>
            <a:r>
              <a:rPr lang="he-IL" dirty="0" smtClean="0"/>
              <a:t>ניתן להכליל דרך זו בצורה כללית יותר: אנומליה היא נקודה שבה מודל חיזוי (ששיעורי ההצלחה שלו גבוהים) נכשל בצורה חזקה.</a:t>
            </a:r>
          </a:p>
          <a:p>
            <a:r>
              <a:rPr lang="he-IL" b="1" dirty="0" smtClean="0">
                <a:solidFill>
                  <a:srgbClr val="FF0000"/>
                </a:solidFill>
              </a:rPr>
              <a:t>איך מגדירים חומרת כישלון של מודל חיזוי בבעיית רגרסיה?</a:t>
            </a:r>
          </a:p>
          <a:p>
            <a:r>
              <a:rPr lang="he-IL" b="1" dirty="0" smtClean="0">
                <a:solidFill>
                  <a:srgbClr val="FF0000"/>
                </a:solidFill>
              </a:rPr>
              <a:t>בבעיית סיווג?</a:t>
            </a:r>
            <a:endParaRPr lang="he-IL" b="1" dirty="0">
              <a:solidFill>
                <a:srgbClr val="FF0000"/>
              </a:solidFill>
            </a:endParaRPr>
          </a:p>
        </p:txBody>
      </p:sp>
    </p:spTree>
    <p:extLst>
      <p:ext uri="{BB962C8B-B14F-4D97-AF65-F5344CB8AC3E}">
        <p14:creationId xmlns:p14="http://schemas.microsoft.com/office/powerpoint/2010/main" val="6935543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a:t>
            </a:r>
            <a:endParaRPr lang="he-IL" dirty="0"/>
          </a:p>
        </p:txBody>
      </p:sp>
      <p:sp>
        <p:nvSpPr>
          <p:cNvPr id="3" name="מציין מיקום תוכן 2"/>
          <p:cNvSpPr>
            <a:spLocks noGrp="1"/>
          </p:cNvSpPr>
          <p:nvPr>
            <p:ph idx="1"/>
          </p:nvPr>
        </p:nvSpPr>
        <p:spPr/>
        <p:txBody>
          <a:bodyPr/>
          <a:lstStyle/>
          <a:p>
            <a:pPr marL="0" indent="0">
              <a:buNone/>
            </a:pPr>
            <a:endParaRPr lang="he-IL" b="1" u="sng" dirty="0" smtClean="0"/>
          </a:p>
          <a:p>
            <a:endParaRPr lang="he-IL" b="1" u="sng" dirty="0"/>
          </a:p>
          <a:p>
            <a:endParaRPr lang="he-IL" b="1" u="sng" dirty="0" smtClean="0"/>
          </a:p>
          <a:p>
            <a:endParaRPr lang="he-IL" b="1" u="sng" dirty="0" smtClean="0"/>
          </a:p>
          <a:p>
            <a:endParaRPr lang="he-IL" b="1" u="sng"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600304"/>
            <a:ext cx="4224337" cy="49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תמונה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7704" y="2087654"/>
            <a:ext cx="5533986" cy="3113820"/>
          </a:xfrm>
          <a:prstGeom prst="rect">
            <a:avLst/>
          </a:prstGeom>
        </p:spPr>
      </p:pic>
      <p:sp>
        <p:nvSpPr>
          <p:cNvPr id="6" name="TextBox 5"/>
          <p:cNvSpPr txBox="1"/>
          <p:nvPr/>
        </p:nvSpPr>
        <p:spPr>
          <a:xfrm>
            <a:off x="2483768" y="5517232"/>
            <a:ext cx="4896544" cy="646331"/>
          </a:xfrm>
          <a:prstGeom prst="rect">
            <a:avLst/>
          </a:prstGeom>
          <a:noFill/>
        </p:spPr>
        <p:txBody>
          <a:bodyPr wrap="square" rtlCol="1">
            <a:spAutoFit/>
          </a:bodyPr>
          <a:lstStyle/>
          <a:p>
            <a:pPr algn="ctr"/>
            <a:r>
              <a:rPr lang="he-IL" b="1" dirty="0" smtClean="0">
                <a:solidFill>
                  <a:srgbClr val="FF0000"/>
                </a:solidFill>
              </a:rPr>
              <a:t>מהם האנומליות בתמונה זו?</a:t>
            </a:r>
          </a:p>
          <a:p>
            <a:pPr algn="ctr"/>
            <a:r>
              <a:rPr lang="he-IL" b="1" dirty="0" smtClean="0">
                <a:solidFill>
                  <a:srgbClr val="FF0000"/>
                </a:solidFill>
              </a:rPr>
              <a:t>כיצד ניתן לזהות אותם?</a:t>
            </a:r>
            <a:endParaRPr lang="he-IL" b="1" dirty="0">
              <a:solidFill>
                <a:srgbClr val="FF0000"/>
              </a:solidFill>
            </a:endParaRPr>
          </a:p>
        </p:txBody>
      </p:sp>
    </p:spTree>
    <p:extLst>
      <p:ext uri="{BB962C8B-B14F-4D97-AF65-F5344CB8AC3E}">
        <p14:creationId xmlns:p14="http://schemas.microsoft.com/office/powerpoint/2010/main" val="30893666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זיהוי אנומליות	</a:t>
            </a:r>
            <a:endParaRPr lang="he-IL" dirty="0"/>
          </a:p>
        </p:txBody>
      </p:sp>
      <p:sp>
        <p:nvSpPr>
          <p:cNvPr id="3" name="מציין מיקום תוכן 2"/>
          <p:cNvSpPr>
            <a:spLocks noGrp="1"/>
          </p:cNvSpPr>
          <p:nvPr>
            <p:ph idx="1"/>
          </p:nvPr>
        </p:nvSpPr>
        <p:spPr/>
        <p:txBody>
          <a:bodyPr/>
          <a:lstStyle/>
          <a:p>
            <a:r>
              <a:rPr lang="he-IL" b="1" u="sng" dirty="0" smtClean="0"/>
              <a:t>זיהוי אנומליות באמצעות </a:t>
            </a:r>
            <a:r>
              <a:rPr lang="en-US" b="1" u="sng" dirty="0" smtClean="0"/>
              <a:t>clustering</a:t>
            </a:r>
            <a:r>
              <a:rPr lang="he-IL" b="1" u="sng" dirty="0" smtClean="0"/>
              <a:t>:</a:t>
            </a:r>
          </a:p>
          <a:p>
            <a:pPr lvl="1"/>
            <a:r>
              <a:rPr lang="he-IL" dirty="0" smtClean="0"/>
              <a:t>אשכולות קטנים (עם מעט מאוד נקודות יחסית לשאר)</a:t>
            </a:r>
          </a:p>
          <a:p>
            <a:pPr lvl="1"/>
            <a:r>
              <a:rPr lang="he-IL" dirty="0" smtClean="0"/>
              <a:t>נקודות שמרוחקות מהצנטרואיד שלהם (יחסית לשאר הנקודות)</a:t>
            </a:r>
          </a:p>
          <a:p>
            <a:endParaRPr lang="he-IL" dirty="0"/>
          </a:p>
          <a:p>
            <a:r>
              <a:rPr lang="he-IL" b="1" u="sng" dirty="0" smtClean="0"/>
              <a:t>זיהוי אנומליות באמצעות </a:t>
            </a:r>
            <a:r>
              <a:rPr lang="en-US" b="1" u="sng" dirty="0" smtClean="0"/>
              <a:t>k-</a:t>
            </a:r>
            <a:r>
              <a:rPr lang="en-US" b="1" u="sng" dirty="0" err="1" smtClean="0"/>
              <a:t>nn</a:t>
            </a:r>
            <a:r>
              <a:rPr lang="he-IL" dirty="0" smtClean="0"/>
              <a:t>:</a:t>
            </a:r>
          </a:p>
          <a:p>
            <a:pPr lvl="1"/>
            <a:r>
              <a:rPr lang="he-IL" dirty="0" smtClean="0"/>
              <a:t>נקודות ש-</a:t>
            </a:r>
            <a:r>
              <a:rPr lang="en-US" dirty="0" smtClean="0"/>
              <a:t>k</a:t>
            </a:r>
            <a:r>
              <a:rPr lang="he-IL" dirty="0" smtClean="0"/>
              <a:t> השכנים שלהם מרוחקים מהם יחסית</a:t>
            </a:r>
          </a:p>
          <a:p>
            <a:pPr lvl="1"/>
            <a:r>
              <a:rPr lang="he-IL" dirty="0" smtClean="0"/>
              <a:t>נקודות שאינם השכנים הקרובים ביותר של השכנים הקרובים ביותר שלהם.</a:t>
            </a:r>
            <a:endParaRPr lang="he-IL" dirty="0"/>
          </a:p>
        </p:txBody>
      </p:sp>
    </p:spTree>
    <p:extLst>
      <p:ext uri="{BB962C8B-B14F-4D97-AF65-F5344CB8AC3E}">
        <p14:creationId xmlns:p14="http://schemas.microsoft.com/office/powerpoint/2010/main" val="93439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normAutofit/>
          </a:bodyPr>
          <a:lstStyle/>
          <a:p>
            <a:pPr algn="ctr"/>
            <a:r>
              <a:rPr lang="he-IL" dirty="0" smtClean="0"/>
              <a:t>למידה מונחית – מספר </a:t>
            </a:r>
            <a:r>
              <a:rPr lang="en-US" dirty="0" smtClean="0"/>
              <a:t>settings</a:t>
            </a:r>
            <a:endParaRPr lang="he-IL" dirty="0"/>
          </a:p>
        </p:txBody>
      </p:sp>
      <p:graphicFrame>
        <p:nvGraphicFramePr>
          <p:cNvPr id="6" name="מציין מיקום תוכן 5"/>
          <p:cNvGraphicFramePr>
            <a:graphicFrameLocks noGrp="1"/>
          </p:cNvGraphicFramePr>
          <p:nvPr>
            <p:ph idx="1"/>
            <p:extLst>
              <p:ext uri="{D42A27DB-BD31-4B8C-83A1-F6EECF244321}">
                <p14:modId xmlns:p14="http://schemas.microsoft.com/office/powerpoint/2010/main" val="3463669306"/>
              </p:ext>
            </p:extLst>
          </p:nvPr>
        </p:nvGraphicFramePr>
        <p:xfrm>
          <a:off x="971600" y="2276872"/>
          <a:ext cx="7437512" cy="4101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413281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למידה אקטיבית</a:t>
            </a:r>
            <a:endParaRPr lang="he-IL" dirty="0"/>
          </a:p>
        </p:txBody>
      </p:sp>
      <p:pic>
        <p:nvPicPr>
          <p:cNvPr id="5" name="מציין מיקום תוכן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31640" y="1844824"/>
            <a:ext cx="6224245" cy="4810245"/>
          </a:xfrm>
        </p:spPr>
      </p:pic>
    </p:spTree>
    <p:extLst>
      <p:ext uri="{BB962C8B-B14F-4D97-AF65-F5344CB8AC3E}">
        <p14:creationId xmlns:p14="http://schemas.microsoft.com/office/powerpoint/2010/main" val="284758524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דוגמה – למידת ספים</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normAutofit fontScale="92500" lnSpcReduction="20000"/>
              </a:bodyPr>
              <a:lstStyle/>
              <a:p>
                <a:r>
                  <a:rPr lang="he-IL" dirty="0" smtClean="0"/>
                  <a:t>נניח שמידע מכיל אטריביוט אחד </a:t>
                </a:r>
                <a:r>
                  <a:rPr lang="en-US" dirty="0" smtClean="0"/>
                  <a:t>x</a:t>
                </a:r>
                <a:r>
                  <a:rPr lang="he-IL" dirty="0" smtClean="0"/>
                  <a:t> ומשתנה מטרה </a:t>
                </a:r>
                <a:r>
                  <a:rPr lang="en-US" dirty="0" smtClean="0"/>
                  <a:t>y</a:t>
                </a:r>
                <a:r>
                  <a:rPr lang="he-IL" dirty="0" smtClean="0"/>
                  <a:t> וש-</a:t>
                </a:r>
                <a:r>
                  <a:rPr lang="en-US" dirty="0" smtClean="0"/>
                  <a:t>y</a:t>
                </a:r>
                <a:r>
                  <a:rPr lang="he-IL" dirty="0" smtClean="0"/>
                  <a:t> מתוייג על ידי פונקציה מהצורה: </a:t>
                </a:r>
                <a14:m>
                  <m:oMath xmlns:m="http://schemas.openxmlformats.org/officeDocument/2006/math">
                    <m:sSub>
                      <m:sSubPr>
                        <m:ctrlPr>
                          <a:rPr lang="he-IL" i="1" smtClean="0">
                            <a:latin typeface="Cambria Math"/>
                          </a:rPr>
                        </m:ctrlPr>
                      </m:sSubPr>
                      <m:e>
                        <m:r>
                          <a:rPr lang="en-US" b="0" i="1" smtClean="0">
                            <a:latin typeface="Cambria Math"/>
                          </a:rPr>
                          <m:t>𝑓</m:t>
                        </m:r>
                      </m:e>
                      <m:sub>
                        <m:r>
                          <a:rPr lang="he-IL" i="1" smtClean="0">
                            <a:latin typeface="Cambria Math"/>
                            <a:ea typeface="Cambria Math"/>
                          </a:rPr>
                          <m:t>𝜃</m:t>
                        </m:r>
                      </m:sub>
                    </m:sSub>
                    <m:d>
                      <m:dPr>
                        <m:ctrlPr>
                          <a:rPr lang="en-US" b="0" i="1" smtClean="0">
                            <a:latin typeface="Cambria Math"/>
                          </a:rPr>
                        </m:ctrlPr>
                      </m:dPr>
                      <m:e>
                        <m:r>
                          <a:rPr lang="en-US" b="0" i="1" smtClean="0">
                            <a:latin typeface="Cambria Math"/>
                          </a:rPr>
                          <m:t>𝑥</m:t>
                        </m:r>
                      </m:e>
                    </m:d>
                    <m:r>
                      <a:rPr lang="en-US" b="0" i="1" smtClean="0">
                        <a:latin typeface="Cambria Math"/>
                      </a:rPr>
                      <m:t>=</m:t>
                    </m:r>
                    <m:d>
                      <m:dPr>
                        <m:begChr m:val="{"/>
                        <m:endChr m:val=""/>
                        <m:ctrlPr>
                          <a:rPr lang="en-US" b="0" i="1" smtClean="0">
                            <a:latin typeface="Cambria Math"/>
                          </a:rPr>
                        </m:ctrlPr>
                      </m:dPr>
                      <m:e>
                        <m:eqArr>
                          <m:eqArrPr>
                            <m:ctrlPr>
                              <a:rPr lang="en-US" b="0" i="1" smtClean="0">
                                <a:latin typeface="Cambria Math"/>
                              </a:rPr>
                            </m:ctrlPr>
                          </m:eqArrPr>
                          <m:e>
                            <m:r>
                              <a:rPr lang="en-US" b="0" i="1" smtClean="0">
                                <a:latin typeface="Cambria Math"/>
                              </a:rPr>
                              <m:t>1</m:t>
                            </m:r>
                            <m:r>
                              <a:rPr lang="en-US" b="0" i="1" smtClean="0">
                                <a:latin typeface="Cambria Math"/>
                              </a:rPr>
                              <m:t> </m:t>
                            </m:r>
                            <m:r>
                              <a:rPr lang="en-US" b="0" i="1" smtClean="0">
                                <a:latin typeface="Cambria Math"/>
                              </a:rPr>
                              <m:t>𝑖𝑓</m:t>
                            </m:r>
                            <m:r>
                              <a:rPr lang="en-US" b="0" i="1" smtClean="0">
                                <a:latin typeface="Cambria Math"/>
                              </a:rPr>
                              <m:t> </m:t>
                            </m:r>
                            <m:r>
                              <a:rPr lang="en-US" b="0" i="1" smtClean="0">
                                <a:latin typeface="Cambria Math"/>
                              </a:rPr>
                              <m:t>𝑥</m:t>
                            </m:r>
                            <m:r>
                              <a:rPr lang="en-US" b="0" i="1" smtClean="0">
                                <a:latin typeface="Cambria Math"/>
                              </a:rPr>
                              <m:t>≥</m:t>
                            </m:r>
                            <m:r>
                              <a:rPr lang="en-US" b="0" i="1" smtClean="0">
                                <a:latin typeface="Cambria Math"/>
                                <a:ea typeface="Cambria Math"/>
                              </a:rPr>
                              <m:t>𝜃</m:t>
                            </m:r>
                          </m:e>
                          <m:e>
                            <m:r>
                              <a:rPr lang="en-US" b="0" i="1" smtClean="0">
                                <a:latin typeface="Cambria Math"/>
                              </a:rPr>
                              <m:t>0</m:t>
                            </m:r>
                            <m:r>
                              <a:rPr lang="en-US" b="0" i="1" smtClean="0">
                                <a:latin typeface="Cambria Math"/>
                              </a:rPr>
                              <m:t> </m:t>
                            </m:r>
                            <m:r>
                              <a:rPr lang="en-US" b="0" i="1" smtClean="0">
                                <a:latin typeface="Cambria Math"/>
                              </a:rPr>
                              <m:t>𝑜</m:t>
                            </m:r>
                            <m:r>
                              <a:rPr lang="en-US" b="0" i="1" smtClean="0">
                                <a:latin typeface="Cambria Math"/>
                              </a:rPr>
                              <m:t>.</m:t>
                            </m:r>
                            <m:r>
                              <a:rPr lang="en-US" b="0" i="1" smtClean="0">
                                <a:latin typeface="Cambria Math"/>
                              </a:rPr>
                              <m:t>𝑤</m:t>
                            </m:r>
                            <m:r>
                              <a:rPr lang="en-US" b="0" i="1" smtClean="0">
                                <a:latin typeface="Cambria Math"/>
                              </a:rPr>
                              <m:t>.</m:t>
                            </m:r>
                          </m:e>
                        </m:eqArr>
                      </m:e>
                    </m:d>
                  </m:oMath>
                </a14:m>
                <a:endParaRPr lang="he-IL" dirty="0" smtClean="0"/>
              </a:p>
              <a:p>
                <a:r>
                  <a:rPr lang="he-IL" dirty="0" smtClean="0"/>
                  <a:t>מעוניינים למצוא סף אופטימלי (ממחלקת ההיפותזות שלנו היא כל הספים).</a:t>
                </a:r>
              </a:p>
              <a:p>
                <a:r>
                  <a:rPr lang="he-IL" dirty="0" smtClean="0"/>
                  <a:t>נניח ש-</a:t>
                </a:r>
                <a:r>
                  <a:rPr lang="en-US" dirty="0" smtClean="0"/>
                  <a:t>x</a:t>
                </a:r>
                <a:r>
                  <a:rPr lang="he-IL" dirty="0" smtClean="0"/>
                  <a:t> מתפלג באופן אקראי בין 0 ל-1.</a:t>
                </a:r>
              </a:p>
              <a:p>
                <a:r>
                  <a:rPr lang="he-IL" dirty="0" smtClean="0"/>
                  <a:t>ב-</a:t>
                </a:r>
                <a:r>
                  <a:rPr lang="en-US" dirty="0" smtClean="0"/>
                  <a:t>setting</a:t>
                </a:r>
                <a:r>
                  <a:rPr lang="he-IL" dirty="0" smtClean="0"/>
                  <a:t> למידה רגיל מקבלים דוגמאות אימון שמתפלגות באופן אקראי.</a:t>
                </a:r>
              </a:p>
              <a:p>
                <a:r>
                  <a:rPr lang="he-IL" b="1" dirty="0" smtClean="0">
                    <a:solidFill>
                      <a:srgbClr val="FF0000"/>
                    </a:solidFill>
                  </a:rPr>
                  <a:t>בהינתן מדגם אימון בגודל </a:t>
                </a:r>
                <a:r>
                  <a:rPr lang="en-US" b="1" dirty="0" smtClean="0">
                    <a:solidFill>
                      <a:srgbClr val="FF0000"/>
                    </a:solidFill>
                  </a:rPr>
                  <a:t>N</a:t>
                </a:r>
                <a:r>
                  <a:rPr lang="he-IL" b="1" dirty="0" smtClean="0">
                    <a:solidFill>
                      <a:srgbClr val="FF0000"/>
                    </a:solidFill>
                  </a:rPr>
                  <a:t> מה תוחלת השגיאה של ההיפותזה הנלמדת?</a:t>
                </a:r>
              </a:p>
              <a:p>
                <a:r>
                  <a:rPr lang="he-IL" b="1" dirty="0" smtClean="0">
                    <a:solidFill>
                      <a:srgbClr val="FF0000"/>
                    </a:solidFill>
                  </a:rPr>
                  <a:t>אם ניתנה לכם אפשרות לבחור את הדוגמאות במדגם האימון שמהם הייתם רוצים ללמוד. איך הייתם בוחרים אותם בצורה אופטימלית? מה תוחלת השגיאה ממדגם אימון בגודל </a:t>
                </a:r>
                <a:r>
                  <a:rPr lang="en-US" b="1" dirty="0" smtClean="0">
                    <a:solidFill>
                      <a:srgbClr val="FF0000"/>
                    </a:solidFill>
                  </a:rPr>
                  <a:t>N</a:t>
                </a:r>
                <a:r>
                  <a:rPr lang="he-IL" b="1" dirty="0" smtClean="0">
                    <a:solidFill>
                      <a:srgbClr val="FF0000"/>
                    </a:solidFill>
                  </a:rPr>
                  <a:t> ב-</a:t>
                </a:r>
                <a:r>
                  <a:rPr lang="en-US" b="1" dirty="0" smtClean="0">
                    <a:solidFill>
                      <a:srgbClr val="FF0000"/>
                    </a:solidFill>
                  </a:rPr>
                  <a:t>SETTING</a:t>
                </a:r>
                <a:r>
                  <a:rPr lang="he-IL" b="1" dirty="0" smtClean="0">
                    <a:solidFill>
                      <a:srgbClr val="FF0000"/>
                    </a:solidFill>
                  </a:rPr>
                  <a:t> החדש?</a:t>
                </a:r>
                <a:endParaRPr lang="he-IL" b="1" dirty="0">
                  <a:solidFill>
                    <a:srgbClr val="FF0000"/>
                  </a:solidFill>
                </a:endParaRP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2639" r="-815"/>
                </a:stretch>
              </a:blipFill>
            </p:spPr>
            <p:txBody>
              <a:bodyPr/>
              <a:lstStyle/>
              <a:p>
                <a:r>
                  <a:rPr lang="he-IL">
                    <a:noFill/>
                  </a:rPr>
                  <a:t> </a:t>
                </a:r>
              </a:p>
            </p:txBody>
          </p:sp>
        </mc:Fallback>
      </mc:AlternateContent>
    </p:spTree>
    <p:extLst>
      <p:ext uri="{BB962C8B-B14F-4D97-AF65-F5344CB8AC3E}">
        <p14:creationId xmlns:p14="http://schemas.microsoft.com/office/powerpoint/2010/main" val="13012302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395536" y="620688"/>
            <a:ext cx="8229600" cy="1143000"/>
          </a:xfrm>
        </p:spPr>
        <p:txBody>
          <a:bodyPr/>
          <a:lstStyle/>
          <a:p>
            <a:pPr algn="ctr"/>
            <a:r>
              <a:rPr lang="he-IL" dirty="0" smtClean="0"/>
              <a:t>למידה מקוונת</a:t>
            </a:r>
            <a:endParaRPr lang="he-IL" dirty="0"/>
          </a:p>
        </p:txBody>
      </p:sp>
      <p:pic>
        <p:nvPicPr>
          <p:cNvPr id="4" name="מציין מיקום תוכן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68" y="1988840"/>
            <a:ext cx="7251604" cy="3910179"/>
          </a:xfrm>
        </p:spPr>
      </p:pic>
    </p:spTree>
    <p:extLst>
      <p:ext uri="{BB962C8B-B14F-4D97-AF65-F5344CB8AC3E}">
        <p14:creationId xmlns:p14="http://schemas.microsoft.com/office/powerpoint/2010/main" val="236038880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דוגמה – למידת מומחה</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יש </a:t>
                </a:r>
                <a:r>
                  <a:rPr lang="en-US" dirty="0" smtClean="0"/>
                  <a:t>M</a:t>
                </a:r>
                <a:r>
                  <a:rPr lang="he-IL" dirty="0" smtClean="0"/>
                  <a:t> מומחים שהתחזיות שלהם למשתנה מטרה בינארי </a:t>
                </a:r>
                <a:r>
                  <a:rPr lang="en-US" dirty="0" smtClean="0"/>
                  <a:t>y</a:t>
                </a:r>
                <a:r>
                  <a:rPr lang="he-IL" dirty="0" smtClean="0"/>
                  <a:t> נתונים במשתנים </a:t>
                </a:r>
                <a14:m>
                  <m:oMath xmlns:m="http://schemas.openxmlformats.org/officeDocument/2006/math">
                    <m:sSub>
                      <m:sSubPr>
                        <m:ctrlPr>
                          <a:rPr lang="he-IL" i="1" smtClean="0">
                            <a:latin typeface="Cambria Math"/>
                          </a:rPr>
                        </m:ctrlPr>
                      </m:sSubPr>
                      <m:e>
                        <m:r>
                          <a:rPr lang="en-US" b="0" i="1" smtClean="0">
                            <a:latin typeface="Cambria Math"/>
                          </a:rPr>
                          <m:t>𝑥</m:t>
                        </m:r>
                      </m:e>
                      <m:sub>
                        <m:r>
                          <a:rPr lang="he-IL" b="0" i="1" smtClean="0">
                            <a:latin typeface="Cambria Math"/>
                          </a:rPr>
                          <m:t>1</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2</m:t>
                        </m:r>
                      </m:sub>
                    </m:sSub>
                    <m:r>
                      <a:rPr lang="en-US" b="0" i="1" smtClean="0">
                        <a:latin typeface="Cambria Math"/>
                      </a:rPr>
                      <m:t>,…,</m:t>
                    </m:r>
                    <m:sSub>
                      <m:sSubPr>
                        <m:ctrlPr>
                          <a:rPr lang="en-US" b="0" i="1" smtClean="0">
                            <a:latin typeface="Cambria Math"/>
                          </a:rPr>
                        </m:ctrlPr>
                      </m:sSubPr>
                      <m:e>
                        <m:r>
                          <a:rPr lang="en-US" b="0" i="1" smtClean="0">
                            <a:latin typeface="Cambria Math"/>
                          </a:rPr>
                          <m:t>𝑥</m:t>
                        </m:r>
                      </m:e>
                      <m:sub>
                        <m:r>
                          <a:rPr lang="en-US" b="0" i="1" smtClean="0">
                            <a:latin typeface="Cambria Math"/>
                          </a:rPr>
                          <m:t>𝑀</m:t>
                        </m:r>
                      </m:sub>
                    </m:sSub>
                  </m:oMath>
                </a14:m>
                <a:r>
                  <a:rPr lang="he-IL" dirty="0" smtClean="0"/>
                  <a:t>. </a:t>
                </a:r>
              </a:p>
              <a:p>
                <a:r>
                  <a:rPr lang="he-IL" dirty="0" smtClean="0"/>
                  <a:t>מעוניינים לחזות את </a:t>
                </a:r>
                <a:r>
                  <a:rPr lang="en-US" dirty="0" smtClean="0"/>
                  <a:t>y</a:t>
                </a:r>
                <a:r>
                  <a:rPr lang="he-IL" dirty="0" smtClean="0"/>
                  <a:t> טוב לפחות כמו המומחה הטוב ביותר.</a:t>
                </a:r>
              </a:p>
              <a:p>
                <a:r>
                  <a:rPr lang="he-IL" dirty="0" smtClean="0"/>
                  <a:t>בלמידה רגילה: אפשר להסתכל ממדגם האימון מי המומחה הטוב ביותר ולחזות על הדוגמה הבאה את התחזית שלו. </a:t>
                </a:r>
                <a:r>
                  <a:rPr lang="he-IL" b="1" dirty="0" smtClean="0">
                    <a:solidFill>
                      <a:srgbClr val="FF0000"/>
                    </a:solidFill>
                  </a:rPr>
                  <a:t>חסרון?</a:t>
                </a:r>
              </a:p>
              <a:p>
                <a:r>
                  <a:rPr lang="he-IL" b="1" dirty="0" smtClean="0">
                    <a:solidFill>
                      <a:srgbClr val="FF0000"/>
                    </a:solidFill>
                  </a:rPr>
                  <a:t>איך ניתן ללמוד בלמידה אונליין? מה ההבטחה לגבי מספר השגיאות של האלגוריתם יחסית למומחה האופטימלי?</a:t>
                </a:r>
              </a:p>
              <a:p>
                <a:r>
                  <a:rPr lang="he-IL" dirty="0" smtClean="0"/>
                  <a:t>מדוגמה זו אנו למדים על מורכבות של אלגוריתמי </a:t>
                </a:r>
                <a:r>
                  <a:rPr lang="en-US" dirty="0" smtClean="0"/>
                  <a:t>ONLINE</a:t>
                </a:r>
                <a:r>
                  <a:rPr lang="he-IL" dirty="0" smtClean="0"/>
                  <a:t> (הן למימוש והן לניתוח).</a:t>
                </a:r>
                <a:endParaRPr lang="he-IL"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l="-1481" t="-1389" r="-963"/>
                </a:stretch>
              </a:blipFill>
            </p:spPr>
            <p:txBody>
              <a:bodyPr/>
              <a:lstStyle/>
              <a:p>
                <a:r>
                  <a:rPr lang="he-IL">
                    <a:noFill/>
                  </a:rPr>
                  <a:t> </a:t>
                </a:r>
              </a:p>
            </p:txBody>
          </p:sp>
        </mc:Fallback>
      </mc:AlternateContent>
    </p:spTree>
    <p:extLst>
      <p:ext uri="{BB962C8B-B14F-4D97-AF65-F5344CB8AC3E}">
        <p14:creationId xmlns:p14="http://schemas.microsoft.com/office/powerpoint/2010/main" val="22177728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smtClean="0"/>
              <a:t>Setting</a:t>
            </a:r>
            <a:r>
              <a:rPr lang="he-IL" dirty="0" smtClean="0"/>
              <a:t> של הלמידה - </a:t>
            </a:r>
            <a:r>
              <a:rPr lang="en-US" dirty="0" smtClean="0"/>
              <a:t>revisited</a:t>
            </a:r>
            <a:endParaRPr lang="he-IL"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he-IL" dirty="0" smtClean="0"/>
                  <a:t>ניזכר כי אמרנו שרוצים לפלוט</a:t>
                </a:r>
                <a:r>
                  <a:rPr lang="he-IL" dirty="0"/>
                  <a:t>: </a:t>
                </a:r>
              </a:p>
              <a:p>
                <a:pPr lvl="1"/>
                <a14:m>
                  <m:oMath xmlns:m="http://schemas.openxmlformats.org/officeDocument/2006/math">
                    <m:func>
                      <m:funcPr>
                        <m:ctrlPr>
                          <a:rPr lang="en-US" i="1">
                            <a:latin typeface="Cambria Math"/>
                          </a:rPr>
                        </m:ctrlPr>
                      </m:funcPr>
                      <m:fName>
                        <m:limLow>
                          <m:limLowPr>
                            <m:ctrlPr>
                              <a:rPr lang="en-US" i="1">
                                <a:latin typeface="Cambria Math"/>
                              </a:rPr>
                            </m:ctrlPr>
                          </m:limLowPr>
                          <m:e>
                            <m:r>
                              <m:rPr>
                                <m:sty m:val="p"/>
                              </m:rPr>
                              <a:rPr lang="en-US">
                                <a:latin typeface="Cambria Math"/>
                              </a:rPr>
                              <m:t>argmin</m:t>
                            </m:r>
                          </m:e>
                          <m:lim>
                            <m:r>
                              <a:rPr lang="en-US" i="1">
                                <a:latin typeface="Cambria Math"/>
                              </a:rPr>
                              <m:t>𝑓</m:t>
                            </m:r>
                            <m:r>
                              <a:rPr lang="en-US" i="1">
                                <a:latin typeface="Cambria Math"/>
                                <a:ea typeface="Cambria Math"/>
                              </a:rPr>
                              <m:t>∈</m:t>
                            </m:r>
                            <m:r>
                              <a:rPr lang="en-US" i="1">
                                <a:latin typeface="Cambria Math"/>
                                <a:ea typeface="Cambria Math"/>
                              </a:rPr>
                              <m:t>𝐻</m:t>
                            </m:r>
                            <m:r>
                              <a:rPr lang="en-US" i="1">
                                <a:latin typeface="Cambria Math"/>
                                <a:ea typeface="Cambria Math"/>
                              </a:rPr>
                              <m:t>, </m:t>
                            </m:r>
                            <m:r>
                              <a:rPr lang="en-US" i="1">
                                <a:latin typeface="Cambria Math"/>
                                <a:ea typeface="Cambria Math"/>
                              </a:rPr>
                              <m:t>𝑥</m:t>
                            </m:r>
                            <m:r>
                              <a:rPr lang="en-US" i="1">
                                <a:latin typeface="Cambria Math"/>
                                <a:ea typeface="Cambria Math"/>
                              </a:rPr>
                              <m:t>∈</m:t>
                            </m:r>
                            <m:r>
                              <a:rPr lang="en-US" i="1">
                                <a:latin typeface="Cambria Math"/>
                                <a:ea typeface="Cambria Math"/>
                              </a:rPr>
                              <m:t>𝐷</m:t>
                            </m:r>
                          </m:lim>
                        </m:limLow>
                      </m:fName>
                      <m:e>
                        <m:r>
                          <a:rPr lang="en-US" i="1">
                            <a:latin typeface="Cambria Math"/>
                          </a:rPr>
                          <m:t>𝐿</m:t>
                        </m:r>
                        <m:r>
                          <a:rPr lang="en-US" i="1">
                            <a:latin typeface="Cambria Math"/>
                          </a:rPr>
                          <m:t>(</m:t>
                        </m:r>
                        <m:r>
                          <a:rPr lang="en-US" i="1">
                            <a:latin typeface="Cambria Math"/>
                          </a:rPr>
                          <m:t>𝑓</m:t>
                        </m:r>
                        <m:d>
                          <m:dPr>
                            <m:ctrlPr>
                              <a:rPr lang="en-US" i="1">
                                <a:latin typeface="Cambria Math"/>
                              </a:rPr>
                            </m:ctrlPr>
                          </m:dPr>
                          <m:e>
                            <m:r>
                              <a:rPr lang="en-US" i="1">
                                <a:latin typeface="Cambria Math"/>
                              </a:rPr>
                              <m:t>𝑥</m:t>
                            </m:r>
                          </m:e>
                        </m:d>
                        <m:r>
                          <a:rPr lang="en-US" i="1">
                            <a:latin typeface="Cambria Math"/>
                          </a:rPr>
                          <m:t>,</m:t>
                        </m:r>
                        <m:r>
                          <a:rPr lang="en-US" i="1">
                            <a:latin typeface="Cambria Math"/>
                          </a:rPr>
                          <m:t>𝑦</m:t>
                        </m:r>
                        <m:r>
                          <a:rPr lang="en-US" i="1">
                            <a:latin typeface="Cambria Math"/>
                          </a:rPr>
                          <m:t>)</m:t>
                        </m:r>
                      </m:e>
                    </m:func>
                  </m:oMath>
                </a14:m>
                <a:endParaRPr lang="he-IL" dirty="0" smtClean="0"/>
              </a:p>
              <a:p>
                <a:r>
                  <a:rPr lang="he-IL" b="1" dirty="0" smtClean="0"/>
                  <a:t>אבל איך עושים את זה אם אנחנו לא באמת יודעים את </a:t>
                </a:r>
                <a:r>
                  <a:rPr lang="en-US" b="1" dirty="0" smtClean="0"/>
                  <a:t>D</a:t>
                </a:r>
                <a:r>
                  <a:rPr lang="he-IL" b="1" dirty="0" smtClean="0"/>
                  <a:t>?</a:t>
                </a:r>
                <a:endParaRPr lang="en-US" b="1" dirty="0" smtClean="0"/>
              </a:p>
              <a:p>
                <a:r>
                  <a:rPr lang="he-IL" dirty="0" smtClean="0"/>
                  <a:t>המודלים השונים נבדלים ע"י מחלקת ההיפותזות איתם הם לומדים.</a:t>
                </a:r>
              </a:p>
              <a:p>
                <a:r>
                  <a:rPr lang="he-IL" b="1" dirty="0" smtClean="0"/>
                  <a:t>אבל למה לא ללמוד תמיד על ידי לקיחת מחלקת ההיפותזות של כל הפונקציות האפשרות מ-</a:t>
                </a:r>
                <a:r>
                  <a:rPr lang="en-US" b="1" dirty="0" smtClean="0"/>
                  <a:t>X</a:t>
                </a:r>
                <a:r>
                  <a:rPr lang="he-IL" b="1" dirty="0" smtClean="0"/>
                  <a:t> ל-</a:t>
                </a:r>
                <a:r>
                  <a:rPr lang="en-US" b="1" dirty="0" smtClean="0"/>
                  <a:t>Y</a:t>
                </a:r>
                <a:r>
                  <a:rPr lang="he-IL" b="1" dirty="0" smtClean="0"/>
                  <a:t>?</a:t>
                </a:r>
                <a:endParaRPr lang="he-IL" b="1"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rotWithShape="1">
                <a:blip r:embed="rId3"/>
                <a:stretch>
                  <a:fillRect t="-1250" r="-963"/>
                </a:stretch>
              </a:blipFill>
            </p:spPr>
            <p:txBody>
              <a:bodyPr/>
              <a:lstStyle/>
              <a:p>
                <a:r>
                  <a:rPr lang="he-IL">
                    <a:noFill/>
                  </a:rPr>
                  <a:t> </a:t>
                </a:r>
              </a:p>
            </p:txBody>
          </p:sp>
        </mc:Fallback>
      </mc:AlternateContent>
    </p:spTree>
    <p:extLst>
      <p:ext uri="{BB962C8B-B14F-4D97-AF65-F5344CB8AC3E}">
        <p14:creationId xmlns:p14="http://schemas.microsoft.com/office/powerpoint/2010/main" val="203383527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זרימה">
  <a:themeElements>
    <a:clrScheme name="זרימה">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זרימה">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זרימה">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2427</TotalTime>
  <Words>9162</Words>
  <Application>Microsoft Office PowerPoint</Application>
  <PresentationFormat>‫הצגה על המסך (4:3)</PresentationFormat>
  <Paragraphs>749</Paragraphs>
  <Slides>87</Slides>
  <Notes>83</Notes>
  <HiddenSlides>0</HiddenSlides>
  <MMClips>0</MMClips>
  <ScaleCrop>false</ScaleCrop>
  <HeadingPairs>
    <vt:vector size="4" baseType="variant">
      <vt:variant>
        <vt:lpstr>ערכת נושא</vt:lpstr>
      </vt:variant>
      <vt:variant>
        <vt:i4>1</vt:i4>
      </vt:variant>
      <vt:variant>
        <vt:lpstr>כותרות שקופיות</vt:lpstr>
      </vt:variant>
      <vt:variant>
        <vt:i4>87</vt:i4>
      </vt:variant>
    </vt:vector>
  </HeadingPairs>
  <TitlesOfParts>
    <vt:vector size="88" baseType="lpstr">
      <vt:lpstr>זרימה</vt:lpstr>
      <vt:lpstr>למידת מכונה</vt:lpstr>
      <vt:lpstr>למידת מכונה</vt:lpstr>
      <vt:lpstr>סוגים שונים של בעיות למידה</vt:lpstr>
      <vt:lpstr>סוגי בעיות בלמידה מונחית</vt:lpstr>
      <vt:lpstr>אך קודם, קצת מושגים בסיסיים...</vt:lpstr>
      <vt:lpstr>ה- setting של הלמידה</vt:lpstr>
      <vt:lpstr>ה- setting של הלמידה</vt:lpstr>
      <vt:lpstr>פונקציית שגיאה</vt:lpstr>
      <vt:lpstr>Setting של הלמידה - revisited</vt:lpstr>
      <vt:lpstr>overfitting</vt:lpstr>
      <vt:lpstr>The bias-variance tradeoff</vt:lpstr>
      <vt:lpstr>בחירת רמת הסיבוכיות הנכונה</vt:lpstr>
      <vt:lpstr>בחירת רמת הסיבוכיות הנכונה – validation set</vt:lpstr>
      <vt:lpstr>K-fold cross validation</vt:lpstr>
      <vt:lpstr>אלגוריתמי למידה</vt:lpstr>
      <vt:lpstr>K-nn</vt:lpstr>
      <vt:lpstr>K-nn</vt:lpstr>
      <vt:lpstr>K-nn</vt:lpstr>
      <vt:lpstr>עיבוד מקדים</vt:lpstr>
      <vt:lpstr>מה עושים עם מידע שהוא לא נומרי?</vt:lpstr>
      <vt:lpstr>Dummy variables</vt:lpstr>
      <vt:lpstr>קללת המימדיות</vt:lpstr>
      <vt:lpstr>קללת המימדיות</vt:lpstr>
      <vt:lpstr>עצי החלטה</vt:lpstr>
      <vt:lpstr>עצי החלטה</vt:lpstr>
      <vt:lpstr>עצי החלטה</vt:lpstr>
      <vt:lpstr>עצי החלטה – כוח הבעה</vt:lpstr>
      <vt:lpstr>עצי החלטה – אלגוריתם למידה</vt:lpstr>
      <vt:lpstr>עצי החלטה – אלגוריתם למידה</vt:lpstr>
      <vt:lpstr>עצי החלטה – אלגוריתם למידה</vt:lpstr>
      <vt:lpstr>עצי החלטה – אלגוריתם למידה</vt:lpstr>
      <vt:lpstr>עצי החלטה – ID3 </vt:lpstr>
      <vt:lpstr>בחירת פיצול אופטימלי על ידי IG</vt:lpstr>
      <vt:lpstr>בחירת פיצול אופטימלי על ידי IG</vt:lpstr>
      <vt:lpstr>בחירת פיצול אופטימלי על ידי IG</vt:lpstr>
      <vt:lpstr>עצי החלטה – ID3 </vt:lpstr>
      <vt:lpstr>ID3 - דוגמה</vt:lpstr>
      <vt:lpstr>גיזום ID3</vt:lpstr>
      <vt:lpstr>Bagging</vt:lpstr>
      <vt:lpstr>Bootstrapping</vt:lpstr>
      <vt:lpstr>Random forest</vt:lpstr>
      <vt:lpstr>boosting</vt:lpstr>
      <vt:lpstr>adaboost- regression</vt:lpstr>
      <vt:lpstr>adaboost- classification</vt:lpstr>
      <vt:lpstr>השוואת מודלי ENSEMBLE</vt:lpstr>
      <vt:lpstr>Naïve bayes</vt:lpstr>
      <vt:lpstr>Naïve bayes</vt:lpstr>
      <vt:lpstr>בעיות פרדיקציה</vt:lpstr>
      <vt:lpstr>הערכת המודל הנלמד</vt:lpstr>
      <vt:lpstr>הערכת המודל הנלמד</vt:lpstr>
      <vt:lpstr>הערכת המודל הנלמד</vt:lpstr>
      <vt:lpstr>שאלות למחשבה</vt:lpstr>
      <vt:lpstr>הערכת המודל הנלמד</vt:lpstr>
      <vt:lpstr>הערכת המודל הנלמד</vt:lpstr>
      <vt:lpstr>Unsupervised learning</vt:lpstr>
      <vt:lpstr>חוקים</vt:lpstr>
      <vt:lpstr>חוקים</vt:lpstr>
      <vt:lpstr>חוקים- האלגוריתם האפריורי</vt:lpstr>
      <vt:lpstr>חוקים- האלגוריתם האפריורי</vt:lpstr>
      <vt:lpstr>חוקים- האלגוריתם האפריורי</vt:lpstr>
      <vt:lpstr>חוקים- האלגוריתם האפריורי</vt:lpstr>
      <vt:lpstr>חוקים- האלגוריתם האפריורי</vt:lpstr>
      <vt:lpstr>חוקים- האלגוריתם האפריורי</vt:lpstr>
      <vt:lpstr>חוקים- האלגוריתם האפריורי</vt:lpstr>
      <vt:lpstr>clustering</vt:lpstr>
      <vt:lpstr>clustering</vt:lpstr>
      <vt:lpstr>clustering - chaining</vt:lpstr>
      <vt:lpstr>Clustering - chaining</vt:lpstr>
      <vt:lpstr>Clustering - chaining</vt:lpstr>
      <vt:lpstr>Bottom up clustering</vt:lpstr>
      <vt:lpstr>Single linkage</vt:lpstr>
      <vt:lpstr>Complete linkage</vt:lpstr>
      <vt:lpstr>Division clustering</vt:lpstr>
      <vt:lpstr>K-means</vt:lpstr>
      <vt:lpstr>K-means</vt:lpstr>
      <vt:lpstr>זיהוי אנומליות</vt:lpstr>
      <vt:lpstr>זיהוי אנומליות</vt:lpstr>
      <vt:lpstr>זיהוי אנומליות</vt:lpstr>
      <vt:lpstr>זיהוי אנומליות</vt:lpstr>
      <vt:lpstr>זיהוי אנומליות </vt:lpstr>
      <vt:lpstr>זיהוי אנומליות</vt:lpstr>
      <vt:lpstr>זיהוי אנומליות </vt:lpstr>
      <vt:lpstr>למידה מונחית – מספר settings</vt:lpstr>
      <vt:lpstr>למידה אקטיבית</vt:lpstr>
      <vt:lpstr>דוגמה – למידת ספים</vt:lpstr>
      <vt:lpstr>למידה מקוונת</vt:lpstr>
      <vt:lpstr>דוגמה – למידת מומחה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התחום מתחיל בהסקת תובנות ממידע (אנליטיקה)</dc:title>
  <dc:creator>zilberman</dc:creator>
  <cp:lastModifiedBy>zilberman</cp:lastModifiedBy>
  <cp:revision>541</cp:revision>
  <dcterms:created xsi:type="dcterms:W3CDTF">2016-06-22T20:15:24Z</dcterms:created>
  <dcterms:modified xsi:type="dcterms:W3CDTF">2016-07-09T14:53:26Z</dcterms:modified>
</cp:coreProperties>
</file>